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4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61" r:id="rId3"/>
    <p:sldId id="262" r:id="rId4"/>
    <p:sldId id="263" r:id="rId5"/>
    <p:sldId id="266" r:id="rId6"/>
    <p:sldId id="267" r:id="rId7"/>
    <p:sldId id="269" r:id="rId8"/>
    <p:sldId id="270" r:id="rId9"/>
    <p:sldId id="271" r:id="rId10"/>
    <p:sldId id="273" r:id="rId11"/>
    <p:sldId id="275" r:id="rId12"/>
    <p:sldId id="276" r:id="rId13"/>
    <p:sldId id="264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AF37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7F008C-5CA0-4C07-AD47-511BFE7DFBDC}" v="2" dt="2018-11-19T22:30:22.931"/>
  </p1510:revLst>
</p1510:revInfo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0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1" d="100"/>
          <a:sy n="61" d="100"/>
        </p:scale>
        <p:origin x="3168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4/23/2023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ru-RU" smtClean="0"/>
              <a:t>23.04.2023</a:t>
            </a:fld>
            <a:endParaRPr lang="ru-R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8684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15838" r="1073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11183" r="13010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</a:t>
            </a:r>
            <a:endParaRPr lang="ru-RU" dirty="0"/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  <a:endParaRPr lang="ru-RU" dirty="0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MONTH</a:t>
            </a:r>
            <a:br>
              <a:rPr lang="en-US" dirty="0"/>
            </a:br>
            <a:r>
              <a:rPr lang="en-US" dirty="0"/>
              <a:t>20XX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</a:t>
            </a:r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19266" r="1773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9984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Text Layout 1</a:t>
            </a:r>
            <a:endParaRPr lang="ru-RU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Text Layout 2</a:t>
            </a:r>
            <a:endParaRPr lang="ru-RU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Comparison</a:t>
            </a:r>
            <a:endParaRPr lang="ru-RU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0702" r="5240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Chart Slide</a:t>
            </a:r>
            <a:endParaRPr lang="ru-RU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chart</a:t>
            </a:r>
            <a:endParaRPr lang="ru-RU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10565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Table Slide</a:t>
            </a:r>
            <a:endParaRPr lang="ru-RU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table</a:t>
            </a:r>
            <a:endParaRPr lang="ru-RU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0702" r="6336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dirty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Big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media</a:t>
            </a:r>
            <a:endParaRPr lang="ru-RU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3847" r="3068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dirty="0"/>
              <a:t> </a:t>
            </a:r>
            <a:endParaRPr lang="ru-RU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10185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6306" r="1769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10612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6186" r="8111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 You!</a:t>
            </a:r>
            <a:endParaRPr lang="ru-RU" dirty="0"/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8684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15838" r="1073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11183" r="13010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  <a:endParaRPr lang="ru-RU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</a:t>
            </a:r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19266" r="1773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9984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19266" r="1773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9984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19266" r="1773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9984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19266" r="1773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9984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10565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10565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19266" r="1773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9984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19266" r="1773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9984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1</a:t>
            </a:r>
            <a:endParaRPr lang="ru-RU" dirty="0"/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2</a:t>
            </a:r>
            <a:endParaRPr lang="ru-RU" dirty="0"/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3</a:t>
            </a:r>
            <a:endParaRPr lang="ru-RU" dirty="0"/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How to use this template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68" r:id="rId19"/>
    <p:sldLayoutId id="2147483660" r:id="rId2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5.png"/><Relationship Id="rId4" Type="http://schemas.openxmlformats.org/officeDocument/2006/relationships/image" Target="../media/image22.tm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1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May</a:t>
            </a:r>
          </a:p>
          <a:p>
            <a:r>
              <a:rPr lang="en-US" dirty="0"/>
              <a:t>2019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KS1 SATs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720000">
            <a:off x="7957536" y="5137257"/>
            <a:ext cx="4311920" cy="858767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+mj-lt"/>
              </a:rPr>
              <a:t>A parents guide for schools</a:t>
            </a:r>
            <a:endParaRPr lang="ru-RU" sz="2400" dirty="0"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16889E-B4C0-4CA0-90CF-65D0930D17A0}"/>
              </a:ext>
            </a:extLst>
          </p:cNvPr>
          <p:cNvSpPr txBox="1"/>
          <p:nvPr/>
        </p:nvSpPr>
        <p:spPr>
          <a:xfrm>
            <a:off x="349813" y="6611778"/>
            <a:ext cx="1872208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apple</a:t>
            </a:r>
            <a:r>
              <a:rPr lang="en-GB" sz="1000" dirty="0">
                <a:solidFill>
                  <a:schemeClr val="accent4"/>
                </a:solidFill>
                <a:latin typeface="Comic Sans MS" panose="030F0702030302020204" pitchFamily="66" charset="0"/>
              </a:rPr>
              <a:t>forthe</a:t>
            </a:r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teacher.co.uk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B196F93-9727-42E9-9033-39F44E0C77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25783"/>
            <a:ext cx="353085" cy="33221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1CFA57E-FEFA-4CD4-BD47-9561D78AD7B3}"/>
              </a:ext>
            </a:extLst>
          </p:cNvPr>
          <p:cNvSpPr/>
          <p:nvPr/>
        </p:nvSpPr>
        <p:spPr>
          <a:xfrm rot="20934032">
            <a:off x="195411" y="1679058"/>
            <a:ext cx="4475905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Things we will cover:-</a:t>
            </a:r>
            <a:endParaRPr lang="ru-RU" sz="3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7AA12B83-F5BC-4F86-AD3B-B1F7E4903C19}"/>
              </a:ext>
            </a:extLst>
          </p:cNvPr>
          <p:cNvSpPr txBox="1">
            <a:spLocks/>
          </p:cNvSpPr>
          <p:nvPr/>
        </p:nvSpPr>
        <p:spPr>
          <a:xfrm rot="20996082">
            <a:off x="368231" y="2376444"/>
            <a:ext cx="6305178" cy="389712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500" b="1" dirty="0">
                <a:latin typeface="Arial" panose="020B0604020202020204" pitchFamily="34" charset="0"/>
                <a:cs typeface="Arial" panose="020B0604020202020204" pitchFamily="34" charset="0"/>
              </a:rPr>
              <a:t>What are SATs in Key Stage 1?</a:t>
            </a:r>
          </a:p>
          <a:p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500" b="1" dirty="0">
                <a:latin typeface="Arial" panose="020B0604020202020204" pitchFamily="34" charset="0"/>
                <a:cs typeface="Arial" panose="020B0604020202020204" pitchFamily="34" charset="0"/>
              </a:rPr>
              <a:t>What do the SATs tests look like?</a:t>
            </a:r>
          </a:p>
          <a:p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500" b="1" dirty="0">
                <a:latin typeface="Arial" panose="020B0604020202020204" pitchFamily="34" charset="0"/>
                <a:cs typeface="Arial" panose="020B0604020202020204" pitchFamily="34" charset="0"/>
              </a:rPr>
              <a:t>How do teachers assess/results?</a:t>
            </a:r>
          </a:p>
          <a:p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500" b="1" dirty="0">
                <a:latin typeface="Arial" panose="020B0604020202020204" pitchFamily="34" charset="0"/>
                <a:cs typeface="Arial" panose="020B0604020202020204" pitchFamily="34" charset="0"/>
              </a:rPr>
              <a:t>Age related expectations</a:t>
            </a:r>
          </a:p>
          <a:p>
            <a:endParaRPr lang="en-US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500" b="1" dirty="0">
                <a:latin typeface="Arial" panose="020B0604020202020204" pitchFamily="34" charset="0"/>
                <a:cs typeface="Arial" panose="020B0604020202020204" pitchFamily="34" charset="0"/>
              </a:rPr>
              <a:t>What can you do to help?</a:t>
            </a:r>
          </a:p>
          <a:p>
            <a:endParaRPr lang="en-US" dirty="0"/>
          </a:p>
          <a:p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D285AA-662F-4515-B0FF-284D0260A5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0480" y="6585523"/>
            <a:ext cx="2688569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46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431687" y="848889"/>
            <a:ext cx="3960711" cy="1061509"/>
          </a:xfrm>
        </p:spPr>
        <p:txBody>
          <a:bodyPr>
            <a:normAutofit fontScale="90000"/>
          </a:bodyPr>
          <a:lstStyle/>
          <a:p>
            <a:r>
              <a:rPr lang="en-US" dirty="0"/>
              <a:t>What are </a:t>
            </a:r>
            <a:r>
              <a:rPr lang="en-US" dirty="0" err="1"/>
              <a:t>Sats</a:t>
            </a:r>
            <a:r>
              <a:rPr lang="en-US" dirty="0"/>
              <a:t>?</a:t>
            </a:r>
            <a:endParaRPr lang="ru-R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2</a:t>
            </a:fld>
            <a:endParaRPr lang="ru-RU" dirty="0"/>
          </a:p>
        </p:txBody>
      </p:sp>
      <p:pic>
        <p:nvPicPr>
          <p:cNvPr id="1026" name="Picture 2" descr="Image result for SATS TESt">
            <a:extLst>
              <a:ext uri="{FF2B5EF4-FFF2-40B4-BE49-F238E27FC236}">
                <a16:creationId xmlns:a16="http://schemas.microsoft.com/office/drawing/2014/main" id="{AE22F057-D2F0-4E53-9371-5F9B43909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85625" y1="33194" x2="74922" y2="23194"/>
                        <a14:foregroundMark x1="74922" y1="23194" x2="27266" y2="20139"/>
                        <a14:foregroundMark x1="27266" y1="20139" x2="15078" y2="27917"/>
                        <a14:foregroundMark x1="34375" y1="16528" x2="64375" y2="17361"/>
                        <a14:foregroundMark x1="14219" y1="25417" x2="19453" y2="24583"/>
                        <a14:foregroundMark x1="79922" y1="79167" x2="63672" y2="70278"/>
                        <a14:foregroundMark x1="74219" y1="20972" x2="73516" y2="20972"/>
                        <a14:foregroundMark x1="33906" y1="16528" x2="31172" y2="165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78756" y="2339273"/>
            <a:ext cx="6201554" cy="3488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71BF048-45F7-465C-B4EB-8BA139509373}"/>
              </a:ext>
            </a:extLst>
          </p:cNvPr>
          <p:cNvSpPr txBox="1"/>
          <p:nvPr/>
        </p:nvSpPr>
        <p:spPr>
          <a:xfrm>
            <a:off x="349813" y="6611778"/>
            <a:ext cx="1872208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apple</a:t>
            </a:r>
            <a:r>
              <a:rPr lang="en-GB" sz="1000" dirty="0">
                <a:solidFill>
                  <a:schemeClr val="accent4"/>
                </a:solidFill>
                <a:latin typeface="Comic Sans MS" panose="030F0702030302020204" pitchFamily="66" charset="0"/>
              </a:rPr>
              <a:t>forthe</a:t>
            </a:r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teacher.co.uk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C1135DA-C52A-4268-A5C2-19D5D33A508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25783"/>
            <a:ext cx="353085" cy="3322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DC7EF47-7017-4E4A-A7C9-52DBBED3BF3B}"/>
              </a:ext>
            </a:extLst>
          </p:cNvPr>
          <p:cNvSpPr/>
          <p:nvPr/>
        </p:nvSpPr>
        <p:spPr>
          <a:xfrm>
            <a:off x="4868708" y="721130"/>
            <a:ext cx="724237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the end of Year 2, children in England sit national tests in the following subjects, the results are used to measure the school’s performance:-</a:t>
            </a:r>
          </a:p>
          <a:p>
            <a:endParaRPr lang="en-US" sz="2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*English – Reading</a:t>
            </a:r>
          </a:p>
          <a:p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*English – Grammar, Punctuation &amp; Spelling</a:t>
            </a:r>
          </a:p>
          <a:p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26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Arithmetic &amp; Reasoning</a:t>
            </a:r>
          </a:p>
          <a:p>
            <a:endParaRPr lang="en-US" sz="2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tests reflect the updated national curriculum and are marked using the current grading system, which now replaces levels.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FC295B1-856F-4B16-B55F-95B832AB46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0480" y="6585523"/>
            <a:ext cx="2688569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44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 rot="21190195">
            <a:off x="168462" y="2644524"/>
            <a:ext cx="3431297" cy="1323583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GB" sz="4400" dirty="0">
                <a:latin typeface="+mj-lt"/>
              </a:rPr>
              <a:t>English Reading</a:t>
            </a:r>
            <a:endParaRPr lang="ru-RU" sz="4400" dirty="0">
              <a:latin typeface="+mj-lt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An outline of the tests</a:t>
            </a:r>
            <a:endParaRPr lang="ru-RU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B25A2FA-BBD4-4C53-A7EA-A7980B7E6D4D}"/>
              </a:ext>
            </a:extLst>
          </p:cNvPr>
          <p:cNvGrpSpPr/>
          <p:nvPr/>
        </p:nvGrpSpPr>
        <p:grpSpPr>
          <a:xfrm>
            <a:off x="4058779" y="257114"/>
            <a:ext cx="3764752" cy="3752813"/>
            <a:chOff x="4058779" y="257114"/>
            <a:chExt cx="3764752" cy="3752813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892984A-31DC-48F7-91D4-241270A60508}"/>
                </a:ext>
              </a:extLst>
            </p:cNvPr>
            <p:cNvSpPr/>
            <p:nvPr/>
          </p:nvSpPr>
          <p:spPr>
            <a:xfrm>
              <a:off x="4751892" y="257114"/>
              <a:ext cx="260840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0" u="sng" cap="none" spc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Paper 1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8A419D2-5E83-4A20-8E54-7D349EEF6B95}"/>
                </a:ext>
              </a:extLst>
            </p:cNvPr>
            <p:cNvSpPr/>
            <p:nvPr/>
          </p:nvSpPr>
          <p:spPr>
            <a:xfrm>
              <a:off x="4058779" y="1224549"/>
              <a:ext cx="3764752" cy="2785378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3500" b="0" cap="none" spc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Reading booklet with</a:t>
              </a:r>
            </a:p>
            <a:p>
              <a:pPr algn="ctr"/>
              <a:r>
                <a:rPr lang="en-US" sz="350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questions and answer spaces</a:t>
              </a:r>
            </a:p>
            <a:p>
              <a:pPr algn="ctr"/>
              <a:r>
                <a:rPr lang="en-US" sz="350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r>
                <a:rPr lang="en-US" sz="3500" b="0" cap="none" spc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om</a:t>
              </a:r>
              <a:r>
                <a:rPr lang="en-US" sz="350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bined.</a:t>
              </a:r>
              <a:endParaRPr lang="en-US" sz="35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Flowchart: Decision 11">
            <a:extLst>
              <a:ext uri="{FF2B5EF4-FFF2-40B4-BE49-F238E27FC236}">
                <a16:creationId xmlns:a16="http://schemas.microsoft.com/office/drawing/2014/main" id="{8B46E57C-1BDA-4108-B294-F8A0B1BB6A89}"/>
              </a:ext>
            </a:extLst>
          </p:cNvPr>
          <p:cNvSpPr/>
          <p:nvPr/>
        </p:nvSpPr>
        <p:spPr>
          <a:xfrm>
            <a:off x="7929277" y="-139252"/>
            <a:ext cx="351551" cy="5086350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88432F8-F87A-43B5-A2B3-2C810FD215C5}"/>
              </a:ext>
            </a:extLst>
          </p:cNvPr>
          <p:cNvGrpSpPr/>
          <p:nvPr/>
        </p:nvGrpSpPr>
        <p:grpSpPr>
          <a:xfrm>
            <a:off x="8178331" y="301219"/>
            <a:ext cx="3977390" cy="3809861"/>
            <a:chOff x="8178331" y="301219"/>
            <a:chExt cx="3977390" cy="380986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0C6022A-2AE3-4C3C-B33C-37EF8039134D}"/>
                </a:ext>
              </a:extLst>
            </p:cNvPr>
            <p:cNvSpPr/>
            <p:nvPr/>
          </p:nvSpPr>
          <p:spPr>
            <a:xfrm>
              <a:off x="8707058" y="301219"/>
              <a:ext cx="260840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0" u="sng" cap="none" spc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Paper 2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39C4C39-8445-4226-8723-902AEB15194C}"/>
                </a:ext>
              </a:extLst>
            </p:cNvPr>
            <p:cNvSpPr/>
            <p:nvPr/>
          </p:nvSpPr>
          <p:spPr>
            <a:xfrm>
              <a:off x="8178331" y="1325702"/>
              <a:ext cx="3977390" cy="2785378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350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Reading booklet with a separate booklet which has the questions and answer spaces. 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6C44F834-1DF7-4A05-A91E-2214F6610712}"/>
              </a:ext>
            </a:extLst>
          </p:cNvPr>
          <p:cNvSpPr txBox="1"/>
          <p:nvPr/>
        </p:nvSpPr>
        <p:spPr>
          <a:xfrm>
            <a:off x="349813" y="6611778"/>
            <a:ext cx="1872208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apple</a:t>
            </a:r>
            <a:r>
              <a:rPr lang="en-GB" sz="1000" dirty="0">
                <a:solidFill>
                  <a:schemeClr val="accent4"/>
                </a:solidFill>
                <a:latin typeface="Comic Sans MS" panose="030F0702030302020204" pitchFamily="66" charset="0"/>
              </a:rPr>
              <a:t>forthe</a:t>
            </a:r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teacher.co.uk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779F994-B0EF-488E-A982-6F586F6D65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25783"/>
            <a:ext cx="353085" cy="3322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ABA290-1D48-45E9-ACE9-125CE9D16FD7}"/>
              </a:ext>
            </a:extLst>
          </p:cNvPr>
          <p:cNvSpPr txBox="1"/>
          <p:nvPr/>
        </p:nvSpPr>
        <p:spPr>
          <a:xfrm>
            <a:off x="4173719" y="4098133"/>
            <a:ext cx="37647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(Texts totalling 400 – 700 words)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67D42B4-A529-438D-95BA-36718F516885}"/>
              </a:ext>
            </a:extLst>
          </p:cNvPr>
          <p:cNvSpPr txBox="1"/>
          <p:nvPr/>
        </p:nvSpPr>
        <p:spPr>
          <a:xfrm>
            <a:off x="8325316" y="4094094"/>
            <a:ext cx="37647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(Texts totalling 800-1100 words)</a:t>
            </a:r>
          </a:p>
        </p:txBody>
      </p:sp>
      <p:sp>
        <p:nvSpPr>
          <p:cNvPr id="19" name="Title 4">
            <a:extLst>
              <a:ext uri="{FF2B5EF4-FFF2-40B4-BE49-F238E27FC236}">
                <a16:creationId xmlns:a16="http://schemas.microsoft.com/office/drawing/2014/main" id="{D9ABE345-9DDE-44BB-9872-A88DE66C4157}"/>
              </a:ext>
            </a:extLst>
          </p:cNvPr>
          <p:cNvSpPr txBox="1">
            <a:spLocks/>
          </p:cNvSpPr>
          <p:nvPr/>
        </p:nvSpPr>
        <p:spPr>
          <a:xfrm>
            <a:off x="750093" y="5482169"/>
            <a:ext cx="11561523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vert="horz" lIns="95400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500" dirty="0"/>
              <a:t>Each paper for the KS1 Reading SATs is worth 50% of the available marks.</a:t>
            </a:r>
            <a:endParaRPr lang="ru-RU" sz="35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8CB03E1-85B8-4B59-81D7-5C6BF61088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0480" y="6585523"/>
            <a:ext cx="2688569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57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5AB00-1C5C-4EB0-B93F-C03AB7A9B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9797" y="1995549"/>
            <a:ext cx="4706004" cy="1119126"/>
          </a:xfrm>
        </p:spPr>
        <p:txBody>
          <a:bodyPr>
            <a:noAutofit/>
          </a:bodyPr>
          <a:lstStyle/>
          <a:p>
            <a:r>
              <a:rPr lang="en-US" sz="3200" dirty="0">
                <a:latin typeface="+mj-lt"/>
              </a:rPr>
              <a:t>English – Reading</a:t>
            </a:r>
            <a:br>
              <a:rPr lang="en-US" sz="3200" dirty="0">
                <a:latin typeface="+mj-lt"/>
              </a:rPr>
            </a:br>
            <a:r>
              <a:rPr lang="en-US" sz="3200" dirty="0">
                <a:latin typeface="+mj-lt"/>
              </a:rPr>
              <a:t>Paper 1 Example Page</a:t>
            </a:r>
            <a:endParaRPr lang="ru-RU" sz="3200" dirty="0">
              <a:latin typeface="+mj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4</a:t>
            </a:fld>
            <a:endParaRPr lang="ru-RU" dirty="0"/>
          </a:p>
        </p:txBody>
      </p:sp>
      <p:pic>
        <p:nvPicPr>
          <p:cNvPr id="7" name="Picture 6" descr="year-2-reading-sample-materials-1.pdf - Google Chrome">
            <a:extLst>
              <a:ext uri="{FF2B5EF4-FFF2-40B4-BE49-F238E27FC236}">
                <a16:creationId xmlns:a16="http://schemas.microsoft.com/office/drawing/2014/main" id="{734A41B6-2F50-4623-8F24-93F1928F8B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620"/>
          <a:stretch/>
        </p:blipFill>
        <p:spPr>
          <a:xfrm>
            <a:off x="1152858" y="181926"/>
            <a:ext cx="6171213" cy="65300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DDFD385-9453-4DEE-AA66-A92E500425EA}"/>
              </a:ext>
            </a:extLst>
          </p:cNvPr>
          <p:cNvSpPr txBox="1"/>
          <p:nvPr/>
        </p:nvSpPr>
        <p:spPr>
          <a:xfrm>
            <a:off x="349813" y="6611778"/>
            <a:ext cx="1872208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apple</a:t>
            </a:r>
            <a:r>
              <a:rPr lang="en-GB" sz="1000" dirty="0">
                <a:solidFill>
                  <a:schemeClr val="accent4"/>
                </a:solidFill>
                <a:latin typeface="Comic Sans MS" panose="030F0702030302020204" pitchFamily="66" charset="0"/>
              </a:rPr>
              <a:t>forthe</a:t>
            </a:r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teacher.co.uk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FE7210A-D55E-4BF5-AC82-7F3B8CFA6A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25783"/>
            <a:ext cx="353085" cy="3322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DDC5DB-070B-4E3C-84C0-769B294B52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0480" y="6585523"/>
            <a:ext cx="2688569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9662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5AB00-1C5C-4EB0-B93F-C03AB7A9B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3409" y="136815"/>
            <a:ext cx="5099536" cy="1119126"/>
          </a:xfrm>
        </p:spPr>
        <p:txBody>
          <a:bodyPr>
            <a:noAutofit/>
          </a:bodyPr>
          <a:lstStyle/>
          <a:p>
            <a:r>
              <a:rPr lang="en-US" sz="3200" dirty="0">
                <a:latin typeface="+mj-lt"/>
              </a:rPr>
              <a:t>English – Reading</a:t>
            </a:r>
            <a:br>
              <a:rPr lang="en-US" sz="3200" dirty="0">
                <a:latin typeface="+mj-lt"/>
              </a:rPr>
            </a:br>
            <a:r>
              <a:rPr lang="en-US" sz="3200" dirty="0">
                <a:latin typeface="+mj-lt"/>
              </a:rPr>
              <a:t>Paper 2 Example Pages</a:t>
            </a:r>
            <a:endParaRPr lang="ru-RU" sz="3200" dirty="0">
              <a:latin typeface="+mj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5</a:t>
            </a:fld>
            <a:endParaRPr lang="ru-RU" dirty="0"/>
          </a:p>
        </p:txBody>
      </p:sp>
      <p:pic>
        <p:nvPicPr>
          <p:cNvPr id="5" name="Picture 4" descr="2017 key stage 1 English reading Paper 2: reading booklet - Google Chrome">
            <a:extLst>
              <a:ext uri="{FF2B5EF4-FFF2-40B4-BE49-F238E27FC236}">
                <a16:creationId xmlns:a16="http://schemas.microsoft.com/office/drawing/2014/main" id="{7622A2B6-692A-4173-8F1A-176A581B29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11562">
            <a:off x="1604936" y="1427117"/>
            <a:ext cx="3673819" cy="4773277"/>
          </a:xfrm>
          <a:prstGeom prst="rect">
            <a:avLst/>
          </a:prstGeom>
        </p:spPr>
      </p:pic>
      <p:pic>
        <p:nvPicPr>
          <p:cNvPr id="8" name="Picture 7" descr="2017 key stage 1 English reading Paper 2: reading booklet - Google Chrome">
            <a:extLst>
              <a:ext uri="{FF2B5EF4-FFF2-40B4-BE49-F238E27FC236}">
                <a16:creationId xmlns:a16="http://schemas.microsoft.com/office/drawing/2014/main" id="{6D52830B-8CEE-45ED-8D2D-34905B0C4D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6000" y="1564967"/>
            <a:ext cx="4219587" cy="4998725"/>
          </a:xfrm>
          <a:prstGeom prst="rect">
            <a:avLst/>
          </a:prstGeom>
        </p:spPr>
      </p:pic>
      <p:pic>
        <p:nvPicPr>
          <p:cNvPr id="13" name="Picture 12" descr="2017 key stage 1 English reading Paper 2: reading answer booklet - Google Chrome">
            <a:extLst>
              <a:ext uri="{FF2B5EF4-FFF2-40B4-BE49-F238E27FC236}">
                <a16:creationId xmlns:a16="http://schemas.microsoft.com/office/drawing/2014/main" id="{4E007F6F-1742-4AB2-A964-C9C94BE0A00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43195" y="1270661"/>
            <a:ext cx="4896558" cy="558733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B66B705-F9D5-437C-B6FE-3DFD8207DCA9}"/>
              </a:ext>
            </a:extLst>
          </p:cNvPr>
          <p:cNvSpPr txBox="1"/>
          <p:nvPr/>
        </p:nvSpPr>
        <p:spPr>
          <a:xfrm>
            <a:off x="349813" y="6611778"/>
            <a:ext cx="1872208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apple</a:t>
            </a:r>
            <a:r>
              <a:rPr lang="en-GB" sz="1000" dirty="0">
                <a:solidFill>
                  <a:schemeClr val="accent4"/>
                </a:solidFill>
                <a:latin typeface="Comic Sans MS" panose="030F0702030302020204" pitchFamily="66" charset="0"/>
              </a:rPr>
              <a:t>forthe</a:t>
            </a:r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teacher.co.uk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21B8E11-11FC-4AFF-9AD3-3397F0A5387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25783"/>
            <a:ext cx="353085" cy="3322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C45530-41B7-4B8A-9BE0-8A7D7D1928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10480" y="6585523"/>
            <a:ext cx="2688569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20946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English</a:t>
            </a:r>
            <a:endParaRPr lang="ru-RU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892984A-31DC-48F7-91D4-241270A60508}"/>
              </a:ext>
            </a:extLst>
          </p:cNvPr>
          <p:cNvSpPr/>
          <p:nvPr/>
        </p:nvSpPr>
        <p:spPr>
          <a:xfrm>
            <a:off x="6830808" y="184495"/>
            <a:ext cx="22910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English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8A419D2-5E83-4A20-8E54-7D349EEF6B95}"/>
              </a:ext>
            </a:extLst>
          </p:cNvPr>
          <p:cNvSpPr/>
          <p:nvPr/>
        </p:nvSpPr>
        <p:spPr>
          <a:xfrm>
            <a:off x="4252603" y="1107825"/>
            <a:ext cx="7447421" cy="707886"/>
          </a:xfrm>
          <a:prstGeom prst="rect">
            <a:avLst/>
          </a:prstGeom>
          <a:solidFill>
            <a:schemeClr val="bg1"/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</a:t>
            </a:r>
            <a:r>
              <a:rPr 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mmar, Punctuation &amp; Spelling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237C40-56BB-43AF-AFD5-892894698929}"/>
              </a:ext>
            </a:extLst>
          </p:cNvPr>
          <p:cNvSpPr/>
          <p:nvPr/>
        </p:nvSpPr>
        <p:spPr>
          <a:xfrm>
            <a:off x="4299451" y="1885367"/>
            <a:ext cx="3368388" cy="170816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5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1</a:t>
            </a:r>
          </a:p>
          <a:p>
            <a:pPr algn="ctr"/>
            <a:r>
              <a:rPr lang="en-US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Spelling test of 20 words</a:t>
            </a:r>
            <a:endParaRPr lang="en-US" sz="35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9289884-D57D-4BFF-A7BE-63DC5B963CB3}"/>
              </a:ext>
            </a:extLst>
          </p:cNvPr>
          <p:cNvSpPr/>
          <p:nvPr/>
        </p:nvSpPr>
        <p:spPr>
          <a:xfrm>
            <a:off x="7976315" y="1885367"/>
            <a:ext cx="3660010" cy="27853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5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</a:t>
            </a:r>
          </a:p>
          <a:p>
            <a:pPr algn="ctr"/>
            <a:r>
              <a:rPr lang="en-US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Question Paper to check grammar, punctuation and vocabulary</a:t>
            </a:r>
            <a:endParaRPr lang="en-US" sz="35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C7A0D9-1DCF-4F50-9170-C8831FB76357}"/>
              </a:ext>
            </a:extLst>
          </p:cNvPr>
          <p:cNvSpPr txBox="1"/>
          <p:nvPr/>
        </p:nvSpPr>
        <p:spPr>
          <a:xfrm>
            <a:off x="349813" y="6611778"/>
            <a:ext cx="1872208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apple</a:t>
            </a:r>
            <a:r>
              <a:rPr lang="en-GB" sz="1000" dirty="0">
                <a:solidFill>
                  <a:schemeClr val="accent4"/>
                </a:solidFill>
                <a:latin typeface="Comic Sans MS" panose="030F0702030302020204" pitchFamily="66" charset="0"/>
              </a:rPr>
              <a:t>forthe</a:t>
            </a:r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teacher.co.uk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D753EFF-9EC4-42F5-A3AA-6881B43ECB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25783"/>
            <a:ext cx="353085" cy="3322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EA1EA35-952A-4BF8-926A-99A86D4DCC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0480" y="6585523"/>
            <a:ext cx="2688569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734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7</a:t>
            </a:fld>
            <a:endParaRPr lang="ru-RU" dirty="0"/>
          </a:p>
        </p:txBody>
      </p:sp>
      <p:pic>
        <p:nvPicPr>
          <p:cNvPr id="6" name="Picture 5" descr="2018_ks1_English_GPS_Paper1_spelling.pdf - Google Drive - Google Chrome">
            <a:extLst>
              <a:ext uri="{FF2B5EF4-FFF2-40B4-BE49-F238E27FC236}">
                <a16:creationId xmlns:a16="http://schemas.microsoft.com/office/drawing/2014/main" id="{4BF51D28-FD83-4793-ADBC-605168D280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6224" y="916791"/>
            <a:ext cx="4163664" cy="605693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1AD5DFC-56D6-48FB-B3E1-1A0C417D5CE4}"/>
              </a:ext>
            </a:extLst>
          </p:cNvPr>
          <p:cNvSpPr txBox="1"/>
          <p:nvPr/>
        </p:nvSpPr>
        <p:spPr>
          <a:xfrm>
            <a:off x="349813" y="6611778"/>
            <a:ext cx="1872208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apple</a:t>
            </a:r>
            <a:r>
              <a:rPr lang="en-GB" sz="1000" dirty="0">
                <a:solidFill>
                  <a:schemeClr val="accent4"/>
                </a:solidFill>
                <a:latin typeface="Comic Sans MS" panose="030F0702030302020204" pitchFamily="66" charset="0"/>
              </a:rPr>
              <a:t>forthe</a:t>
            </a:r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teacher.co.uk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1D1443-2D1B-4069-8224-8DDDB498AA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25783"/>
            <a:ext cx="353085" cy="3322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845AB00-1C5C-4EB0-B93F-C03AB7A9B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333" y="35885"/>
            <a:ext cx="4864867" cy="674207"/>
          </a:xfrm>
        </p:spPr>
        <p:txBody>
          <a:bodyPr>
            <a:noAutofit/>
          </a:bodyPr>
          <a:lstStyle/>
          <a:p>
            <a:r>
              <a:rPr lang="en-US" sz="2200" dirty="0">
                <a:latin typeface="+mj-lt"/>
              </a:rPr>
              <a:t>English – Spelling Example Page</a:t>
            </a:r>
            <a:endParaRPr lang="ru-RU" sz="2200" dirty="0"/>
          </a:p>
        </p:txBody>
      </p:sp>
      <p:sp>
        <p:nvSpPr>
          <p:cNvPr id="14" name="Flowchart: Decision 13">
            <a:extLst>
              <a:ext uri="{FF2B5EF4-FFF2-40B4-BE49-F238E27FC236}">
                <a16:creationId xmlns:a16="http://schemas.microsoft.com/office/drawing/2014/main" id="{FC65D146-9F08-4C8C-836A-827621F921A8}"/>
              </a:ext>
            </a:extLst>
          </p:cNvPr>
          <p:cNvSpPr/>
          <p:nvPr/>
        </p:nvSpPr>
        <p:spPr>
          <a:xfrm>
            <a:off x="5430735" y="-514350"/>
            <a:ext cx="592186" cy="8134350"/>
          </a:xfrm>
          <a:prstGeom prst="flowChartDecisi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2018_ks1_English_GPS_Paper2_questions.pdf - Google Drive - Google Chrome">
            <a:extLst>
              <a:ext uri="{FF2B5EF4-FFF2-40B4-BE49-F238E27FC236}">
                <a16:creationId xmlns:a16="http://schemas.microsoft.com/office/drawing/2014/main" id="{FF924B1E-9C8B-483F-9D70-F4E5F4FBE55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219" t="6781" r="29375" b="11041"/>
          <a:stretch/>
        </p:blipFill>
        <p:spPr>
          <a:xfrm>
            <a:off x="6402330" y="288673"/>
            <a:ext cx="5223803" cy="6323105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0DA3D75-A06B-457F-B246-005A100245BA}"/>
              </a:ext>
            </a:extLst>
          </p:cNvPr>
          <p:cNvSpPr txBox="1">
            <a:spLocks/>
          </p:cNvSpPr>
          <p:nvPr/>
        </p:nvSpPr>
        <p:spPr>
          <a:xfrm>
            <a:off x="6761266" y="0"/>
            <a:ext cx="4864867" cy="674207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2200" dirty="0">
                <a:latin typeface="+mj-lt"/>
              </a:rPr>
              <a:t>English – Grammar Example Page</a:t>
            </a:r>
            <a:endParaRPr lang="ru-RU" sz="22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6641CFC-C4DC-49EF-AE74-B1A2B05678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0480" y="6585523"/>
            <a:ext cx="2688569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17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279606" y="2617238"/>
            <a:ext cx="3209009" cy="1898524"/>
          </a:xfrm>
        </p:spPr>
        <p:txBody>
          <a:bodyPr>
            <a:normAutofit/>
          </a:bodyPr>
          <a:lstStyle/>
          <a:p>
            <a:pPr algn="ctr"/>
            <a:r>
              <a:rPr lang="en-GB" sz="3200" dirty="0">
                <a:latin typeface="+mj-lt"/>
              </a:rPr>
              <a:t>Arithmetic</a:t>
            </a:r>
          </a:p>
          <a:p>
            <a:pPr algn="ctr"/>
            <a:r>
              <a:rPr lang="en-GB" sz="3200" dirty="0">
                <a:latin typeface="+mj-lt"/>
              </a:rPr>
              <a:t>&amp; Reasoning</a:t>
            </a:r>
            <a:endParaRPr lang="ru-RU" sz="3200" dirty="0">
              <a:latin typeface="+mj-lt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Maths</a:t>
            </a:r>
            <a:endParaRPr lang="ru-R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FA4BD75-0AAC-4AB4-B100-00792CF54C57}"/>
              </a:ext>
            </a:extLst>
          </p:cNvPr>
          <p:cNvSpPr/>
          <p:nvPr/>
        </p:nvSpPr>
        <p:spPr>
          <a:xfrm>
            <a:off x="4386759" y="413198"/>
            <a:ext cx="7629525" cy="39814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892984A-31DC-48F7-91D4-241270A60508}"/>
              </a:ext>
            </a:extLst>
          </p:cNvPr>
          <p:cNvSpPr/>
          <p:nvPr/>
        </p:nvSpPr>
        <p:spPr>
          <a:xfrm>
            <a:off x="5215401" y="351307"/>
            <a:ext cx="24719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1</a:t>
            </a:r>
          </a:p>
        </p:txBody>
      </p:sp>
      <p:sp>
        <p:nvSpPr>
          <p:cNvPr id="12" name="Flowchart: Decision 11">
            <a:extLst>
              <a:ext uri="{FF2B5EF4-FFF2-40B4-BE49-F238E27FC236}">
                <a16:creationId xmlns:a16="http://schemas.microsoft.com/office/drawing/2014/main" id="{8B46E57C-1BDA-4108-B294-F8A0B1BB6A89}"/>
              </a:ext>
            </a:extLst>
          </p:cNvPr>
          <p:cNvSpPr/>
          <p:nvPr/>
        </p:nvSpPr>
        <p:spPr>
          <a:xfrm>
            <a:off x="7929277" y="-139252"/>
            <a:ext cx="351551" cy="5086350"/>
          </a:xfrm>
          <a:prstGeom prst="flowChartDecisi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0C6022A-2AE3-4C3C-B33C-37EF8039134D}"/>
              </a:ext>
            </a:extLst>
          </p:cNvPr>
          <p:cNvSpPr/>
          <p:nvPr/>
        </p:nvSpPr>
        <p:spPr>
          <a:xfrm>
            <a:off x="8775281" y="301219"/>
            <a:ext cx="24719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39C4C39-8445-4226-8723-902AEB15194C}"/>
              </a:ext>
            </a:extLst>
          </p:cNvPr>
          <p:cNvSpPr/>
          <p:nvPr/>
        </p:nvSpPr>
        <p:spPr>
          <a:xfrm>
            <a:off x="8151510" y="1243886"/>
            <a:ext cx="397739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3200" b="1" dirty="0">
                <a:ln/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Reasoning, problem solving and mathematical fluency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48F8B4-0849-41CB-9BBD-4637220864F6}"/>
              </a:ext>
            </a:extLst>
          </p:cNvPr>
          <p:cNvSpPr/>
          <p:nvPr/>
        </p:nvSpPr>
        <p:spPr>
          <a:xfrm>
            <a:off x="4611737" y="1304589"/>
            <a:ext cx="32624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Arithmetic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B276FC7-26E0-4E19-B31D-7DFE01A2B86D}"/>
              </a:ext>
            </a:extLst>
          </p:cNvPr>
          <p:cNvSpPr txBox="1"/>
          <p:nvPr/>
        </p:nvSpPr>
        <p:spPr>
          <a:xfrm>
            <a:off x="349813" y="6611778"/>
            <a:ext cx="1872208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apple</a:t>
            </a:r>
            <a:r>
              <a:rPr lang="en-GB" sz="1000" dirty="0">
                <a:solidFill>
                  <a:schemeClr val="accent4"/>
                </a:solidFill>
                <a:latin typeface="Comic Sans MS" panose="030F0702030302020204" pitchFamily="66" charset="0"/>
              </a:rPr>
              <a:t>forthe</a:t>
            </a:r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teacher.co.uk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5CEA156-A19C-4EB4-A808-24D3DFDB64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25783"/>
            <a:ext cx="353085" cy="33221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699DF8B-008D-4015-B8D2-14027CA3DA59}"/>
              </a:ext>
            </a:extLst>
          </p:cNvPr>
          <p:cNvSpPr txBox="1"/>
          <p:nvPr/>
        </p:nvSpPr>
        <p:spPr>
          <a:xfrm>
            <a:off x="4214698" y="3317430"/>
            <a:ext cx="37647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(25 marks available)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DEDB59-C091-4447-B46E-4CCF74953C08}"/>
              </a:ext>
            </a:extLst>
          </p:cNvPr>
          <p:cNvSpPr txBox="1"/>
          <p:nvPr/>
        </p:nvSpPr>
        <p:spPr>
          <a:xfrm>
            <a:off x="8153852" y="3244743"/>
            <a:ext cx="37647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(35 marks available)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7D05170-EF33-46BC-AD23-59C81D20BB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0480" y="6585523"/>
            <a:ext cx="2688569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9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9</a:t>
            </a:fld>
            <a:endParaRPr lang="ru-RU" dirty="0"/>
          </a:p>
        </p:txBody>
      </p:sp>
      <p:pic>
        <p:nvPicPr>
          <p:cNvPr id="6" name="Picture 5" descr="2018_ks1_mathematics_Paper1_arithmetic.pdf - Google Drive - Google Chrome">
            <a:extLst>
              <a:ext uri="{FF2B5EF4-FFF2-40B4-BE49-F238E27FC236}">
                <a16:creationId xmlns:a16="http://schemas.microsoft.com/office/drawing/2014/main" id="{21264FA5-9B2D-408F-A063-D0E4E9FEE8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180449">
            <a:off x="168168" y="1031666"/>
            <a:ext cx="3595696" cy="5076329"/>
          </a:xfrm>
          <a:prstGeom prst="rect">
            <a:avLst/>
          </a:prstGeom>
        </p:spPr>
      </p:pic>
      <p:pic>
        <p:nvPicPr>
          <p:cNvPr id="9" name="Picture 8" descr="2018_ks1_mathematics_Paper1_arithmetic.pdf - Google Drive - Google Chrome">
            <a:extLst>
              <a:ext uri="{FF2B5EF4-FFF2-40B4-BE49-F238E27FC236}">
                <a16:creationId xmlns:a16="http://schemas.microsoft.com/office/drawing/2014/main" id="{247A47C1-0DD7-41C9-8F03-6C32496B1C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48698">
            <a:off x="1893606" y="1175728"/>
            <a:ext cx="3397666" cy="46893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A4BE417-469C-466B-B919-48818A4CF087}"/>
              </a:ext>
            </a:extLst>
          </p:cNvPr>
          <p:cNvSpPr txBox="1"/>
          <p:nvPr/>
        </p:nvSpPr>
        <p:spPr>
          <a:xfrm>
            <a:off x="349813" y="6611778"/>
            <a:ext cx="1872208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apple</a:t>
            </a:r>
            <a:r>
              <a:rPr lang="en-GB" sz="1000" dirty="0">
                <a:solidFill>
                  <a:schemeClr val="accent4"/>
                </a:solidFill>
                <a:latin typeface="Comic Sans MS" panose="030F0702030302020204" pitchFamily="66" charset="0"/>
              </a:rPr>
              <a:t>forthe</a:t>
            </a:r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teacher.co.uk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A711597-185C-4D93-93CB-A113FD43EB1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25783"/>
            <a:ext cx="353085" cy="3322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845AB00-1C5C-4EB0-B93F-C03AB7A9B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813" y="145230"/>
            <a:ext cx="4364106" cy="629493"/>
          </a:xfrm>
        </p:spPr>
        <p:txBody>
          <a:bodyPr>
            <a:noAutofit/>
          </a:bodyPr>
          <a:lstStyle/>
          <a:p>
            <a:r>
              <a:rPr lang="en-US" sz="2500" dirty="0" err="1">
                <a:latin typeface="+mj-lt"/>
              </a:rPr>
              <a:t>Maths</a:t>
            </a:r>
            <a:r>
              <a:rPr lang="en-US" sz="2500" dirty="0">
                <a:latin typeface="+mj-lt"/>
              </a:rPr>
              <a:t> Paper 1 Example Pages (Arithmetic)</a:t>
            </a:r>
            <a:endParaRPr lang="ru-RU" sz="2500" dirty="0">
              <a:latin typeface="+mj-lt"/>
            </a:endParaRPr>
          </a:p>
        </p:txBody>
      </p:sp>
      <p:pic>
        <p:nvPicPr>
          <p:cNvPr id="13" name="Picture 12" descr="2018_ks1_mathematics_Paper2_reasoning.pdf - Google Drive - Google Chrome">
            <a:extLst>
              <a:ext uri="{FF2B5EF4-FFF2-40B4-BE49-F238E27FC236}">
                <a16:creationId xmlns:a16="http://schemas.microsoft.com/office/drawing/2014/main" id="{39D2C5E0-6342-4DBF-BD77-6E5CE28DE56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227081">
            <a:off x="6302689" y="1001399"/>
            <a:ext cx="3373747" cy="4390968"/>
          </a:xfrm>
          <a:prstGeom prst="rect">
            <a:avLst/>
          </a:prstGeom>
        </p:spPr>
      </p:pic>
      <p:pic>
        <p:nvPicPr>
          <p:cNvPr id="15" name="Picture 14" descr="2018_ks1_mathematics_Paper2_reasoning.pdf - Google Drive - Google Chrome">
            <a:extLst>
              <a:ext uri="{FF2B5EF4-FFF2-40B4-BE49-F238E27FC236}">
                <a16:creationId xmlns:a16="http://schemas.microsoft.com/office/drawing/2014/main" id="{73CE6BAE-AF97-4360-9F05-9ABD82E671A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17551">
            <a:off x="7672149" y="1706528"/>
            <a:ext cx="4081543" cy="4705537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526C6953-382A-411B-9721-62AB35340365}"/>
              </a:ext>
            </a:extLst>
          </p:cNvPr>
          <p:cNvSpPr txBox="1">
            <a:spLocks/>
          </p:cNvSpPr>
          <p:nvPr/>
        </p:nvSpPr>
        <p:spPr>
          <a:xfrm>
            <a:off x="7722163" y="145230"/>
            <a:ext cx="4364106" cy="629493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2500" dirty="0" err="1">
                <a:latin typeface="+mj-lt"/>
              </a:rPr>
              <a:t>Maths</a:t>
            </a:r>
            <a:r>
              <a:rPr lang="en-US" sz="2500" dirty="0">
                <a:latin typeface="+mj-lt"/>
              </a:rPr>
              <a:t> Paper 2 Example Pages (Reasoning)</a:t>
            </a:r>
            <a:endParaRPr lang="ru-RU" sz="2500" dirty="0">
              <a:latin typeface="+mj-lt"/>
            </a:endParaRPr>
          </a:p>
        </p:txBody>
      </p:sp>
      <p:sp>
        <p:nvSpPr>
          <p:cNvPr id="16" name="Flowchart: Decision 15">
            <a:extLst>
              <a:ext uri="{FF2B5EF4-FFF2-40B4-BE49-F238E27FC236}">
                <a16:creationId xmlns:a16="http://schemas.microsoft.com/office/drawing/2014/main" id="{DD53039C-1BC6-412C-A48D-B5FA85D0E3C7}"/>
              </a:ext>
            </a:extLst>
          </p:cNvPr>
          <p:cNvSpPr/>
          <p:nvPr/>
        </p:nvSpPr>
        <p:spPr>
          <a:xfrm>
            <a:off x="5593194" y="64676"/>
            <a:ext cx="198355" cy="6911439"/>
          </a:xfrm>
          <a:prstGeom prst="flowChartDecision">
            <a:avLst/>
          </a:prstGeom>
          <a:gradFill>
            <a:gsLst>
              <a:gs pos="0">
                <a:schemeClr val="tx1"/>
              </a:gs>
              <a:gs pos="100000">
                <a:schemeClr val="tx2"/>
              </a:gs>
            </a:gsLst>
            <a:lin ang="3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D6D195C-2161-49CE-B0FD-2A959842BF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10480" y="6585523"/>
            <a:ext cx="2688569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2986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97169" y="1213762"/>
            <a:ext cx="5126743" cy="734415"/>
          </a:xfrm>
        </p:spPr>
        <p:txBody>
          <a:bodyPr>
            <a:normAutofit fontScale="90000"/>
          </a:bodyPr>
          <a:lstStyle/>
          <a:p>
            <a:r>
              <a:rPr lang="en-US" dirty="0"/>
              <a:t>Teacher Assessment/results</a:t>
            </a:r>
            <a:endParaRPr lang="ru-R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pPr/>
              <a:t>10</a:t>
            </a:fld>
            <a:endParaRPr lang="ru-RU" dirty="0"/>
          </a:p>
        </p:txBody>
      </p:sp>
      <p:pic>
        <p:nvPicPr>
          <p:cNvPr id="16" name="Picture Placeholder 15" descr="A picture containing person, indoor, child, girl&#10;&#10;Description automatically generated">
            <a:extLst>
              <a:ext uri="{FF2B5EF4-FFF2-40B4-BE49-F238E27FC236}">
                <a16:creationId xmlns:a16="http://schemas.microsoft.com/office/drawing/2014/main" id="{1BCA1B9E-C861-4A50-B722-515F68C95BE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720000">
            <a:off x="6744270" y="481196"/>
            <a:ext cx="4123151" cy="485451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D03E853-B583-4B12-9226-019019F9658B}"/>
              </a:ext>
            </a:extLst>
          </p:cNvPr>
          <p:cNvSpPr txBox="1"/>
          <p:nvPr/>
        </p:nvSpPr>
        <p:spPr>
          <a:xfrm>
            <a:off x="349813" y="6611778"/>
            <a:ext cx="1872208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apple</a:t>
            </a:r>
            <a:r>
              <a:rPr lang="en-GB" sz="1000" dirty="0">
                <a:solidFill>
                  <a:schemeClr val="accent4"/>
                </a:solidFill>
                <a:latin typeface="Comic Sans MS" panose="030F0702030302020204" pitchFamily="66" charset="0"/>
              </a:rPr>
              <a:t>forthe</a:t>
            </a:r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teacher.co.uk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2170316-D789-4CBC-8D19-574C12D24F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25783"/>
            <a:ext cx="353085" cy="33221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A76F8D-C444-44DE-BE66-57D4F4CE5184}"/>
              </a:ext>
            </a:extLst>
          </p:cNvPr>
          <p:cNvSpPr/>
          <p:nvPr/>
        </p:nvSpPr>
        <p:spPr>
          <a:xfrm>
            <a:off x="72827" y="2117681"/>
            <a:ext cx="61878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KS1 SATs tests are one part of evidence towards the whole teacher assessment.</a:t>
            </a:r>
          </a:p>
          <a:p>
            <a:endParaRPr lang="en-US" sz="2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are marked in school, and an overall grading based on the whole year’s work </a:t>
            </a:r>
          </a:p>
          <a:p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 be made.</a:t>
            </a:r>
          </a:p>
          <a:p>
            <a:endParaRPr lang="en-US" sz="2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results of the SATs tests are </a:t>
            </a:r>
          </a:p>
          <a:p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reported to the Local Authority.</a:t>
            </a:r>
          </a:p>
          <a:p>
            <a:endParaRPr lang="en-US" sz="2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Moderation often takes place to ensure consistency across schools.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E07A310-B588-44AC-8AF8-B9A2E643A5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0480" y="6585523"/>
            <a:ext cx="2688569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9213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431687" y="848889"/>
            <a:ext cx="3960711" cy="1061509"/>
          </a:xfrm>
        </p:spPr>
        <p:txBody>
          <a:bodyPr>
            <a:normAutofit fontScale="90000"/>
          </a:bodyPr>
          <a:lstStyle/>
          <a:p>
            <a:r>
              <a:rPr lang="en-US" dirty="0"/>
              <a:t>Age Related Expectations</a:t>
            </a:r>
            <a:endParaRPr lang="ru-R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11</a:t>
            </a:fld>
            <a:endParaRPr lang="ru-RU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C3FFCF-788D-4659-B497-A82678D9E158}"/>
              </a:ext>
            </a:extLst>
          </p:cNvPr>
          <p:cNvSpPr/>
          <p:nvPr/>
        </p:nvSpPr>
        <p:spPr>
          <a:xfrm>
            <a:off x="80920" y="2200489"/>
            <a:ext cx="1251837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below the expected standard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(not working within the Year 2 Curriculum).</a:t>
            </a:r>
          </a:p>
          <a:p>
            <a:endParaRPr lang="en-US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u="sng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towards the expected standard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(some of the learning is within the Year 2 Curriculum).</a:t>
            </a:r>
          </a:p>
          <a:p>
            <a:endParaRPr lang="en-US" sz="2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at the expected standard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(All learning is within the Year 2 Curriculum).</a:t>
            </a:r>
          </a:p>
          <a:p>
            <a:endParaRPr lang="en-US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u="sng" dirty="0">
                <a:solidFill>
                  <a:srgbClr val="AF379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at greater depth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(very secure in Year 2 Curriculum, with elements of Year 3).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3889F1-E2BE-46DE-A047-86B6F8600B80}"/>
              </a:ext>
            </a:extLst>
          </p:cNvPr>
          <p:cNvSpPr txBox="1"/>
          <p:nvPr/>
        </p:nvSpPr>
        <p:spPr>
          <a:xfrm>
            <a:off x="349813" y="6611778"/>
            <a:ext cx="1872208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apple</a:t>
            </a:r>
            <a:r>
              <a:rPr lang="en-GB" sz="1000" dirty="0">
                <a:solidFill>
                  <a:schemeClr val="accent4"/>
                </a:solidFill>
                <a:latin typeface="Comic Sans MS" panose="030F0702030302020204" pitchFamily="66" charset="0"/>
              </a:rPr>
              <a:t>forthe</a:t>
            </a:r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teacher.co.uk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AC5F638-47E5-49D2-A065-D9151EEF21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25783"/>
            <a:ext cx="353085" cy="33221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D5FA06-0210-4300-9C13-1CD0D5AC81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0480" y="6585523"/>
            <a:ext cx="2688569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02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42414" y="807865"/>
            <a:ext cx="4769947" cy="1061509"/>
          </a:xfrm>
        </p:spPr>
        <p:txBody>
          <a:bodyPr>
            <a:normAutofit fontScale="90000"/>
          </a:bodyPr>
          <a:lstStyle/>
          <a:p>
            <a:r>
              <a:rPr lang="en-US" dirty="0"/>
              <a:t>How can you help your child prepare?</a:t>
            </a:r>
            <a:endParaRPr lang="ru-R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ru-RU" smtClean="0"/>
              <a:t>12</a:t>
            </a:fld>
            <a:endParaRPr lang="ru-RU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C3FFCF-788D-4659-B497-A82678D9E158}"/>
              </a:ext>
            </a:extLst>
          </p:cNvPr>
          <p:cNvSpPr/>
          <p:nvPr/>
        </p:nvSpPr>
        <p:spPr>
          <a:xfrm>
            <a:off x="0" y="2378975"/>
            <a:ext cx="11991975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u="sng" dirty="0">
                <a:latin typeface="Arial" panose="020B0604020202020204" pitchFamily="34" charset="0"/>
                <a:cs typeface="Arial" panose="020B0604020202020204" pitchFamily="34" charset="0"/>
              </a:rPr>
              <a:t>Help your child with </a:t>
            </a:r>
            <a:r>
              <a:rPr lang="en-U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reading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listen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 them read and focus on bringing out a ‘love of reading’.  Also reading stories to your child allows them to develop language, listening skills and comprehension.   Encourage making predictions of what might happen next.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u="sng" dirty="0">
                <a:latin typeface="Arial" panose="020B0604020202020204" pitchFamily="34" charset="0"/>
                <a:cs typeface="Arial" panose="020B0604020202020204" pitchFamily="34" charset="0"/>
              </a:rPr>
              <a:t>Help your child with </a:t>
            </a:r>
            <a:r>
              <a:rPr lang="en-U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writing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Write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together to make shopping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lists, letter writing, write stories or diary. During the holidays why not keep a holiday scrapbook, keeping leaflets and pictures.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u="sng" dirty="0">
                <a:latin typeface="Arial" panose="020B0604020202020204" pitchFamily="34" charset="0"/>
                <a:cs typeface="Arial" panose="020B0604020202020204" pitchFamily="34" charset="0"/>
              </a:rPr>
              <a:t>Help your child with </a:t>
            </a:r>
            <a:r>
              <a:rPr lang="en-US" sz="2000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Numbots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/TT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rockstars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Encourage them to help with cooking, weighing and measuring ingredients.  Work out what time it is together.  Provide opportunities for your child to pay for things in a shop, to work out how much things cost and how much change will be needed.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04825C-C575-4052-9334-EAF5492F5FDE}"/>
              </a:ext>
            </a:extLst>
          </p:cNvPr>
          <p:cNvSpPr txBox="1"/>
          <p:nvPr/>
        </p:nvSpPr>
        <p:spPr>
          <a:xfrm>
            <a:off x="349813" y="6611778"/>
            <a:ext cx="1872208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apple</a:t>
            </a:r>
            <a:r>
              <a:rPr lang="en-GB" sz="1000" dirty="0">
                <a:solidFill>
                  <a:schemeClr val="accent4"/>
                </a:solidFill>
                <a:latin typeface="Comic Sans MS" panose="030F0702030302020204" pitchFamily="66" charset="0"/>
              </a:rPr>
              <a:t>forthe</a:t>
            </a:r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teacher.co.uk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55FDD3-B449-4506-942F-7222BEE4AF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25783"/>
            <a:ext cx="353085" cy="33221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3D50364-1B97-4C03-B114-A4E7BA78D6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0480" y="6585523"/>
            <a:ext cx="2688569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60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ru-R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5FC3B-DD33-4B9A-A5EB-A2301786CE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Your time is appreciated.</a:t>
            </a:r>
            <a:endParaRPr lang="ru-RU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C51D28-6743-4B6F-9A6F-F9A4A5AD0CBD}"/>
              </a:ext>
            </a:extLst>
          </p:cNvPr>
          <p:cNvSpPr/>
          <p:nvPr/>
        </p:nvSpPr>
        <p:spPr>
          <a:xfrm>
            <a:off x="7382778" y="5667225"/>
            <a:ext cx="46464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Any Questions?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39AD62-61AA-4DDA-80AA-D0BC66638988}"/>
              </a:ext>
            </a:extLst>
          </p:cNvPr>
          <p:cNvSpPr txBox="1"/>
          <p:nvPr/>
        </p:nvSpPr>
        <p:spPr>
          <a:xfrm>
            <a:off x="349813" y="6611778"/>
            <a:ext cx="1872208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apple</a:t>
            </a:r>
            <a:r>
              <a:rPr lang="en-GB" sz="1000" dirty="0">
                <a:solidFill>
                  <a:schemeClr val="accent4"/>
                </a:solidFill>
                <a:latin typeface="Comic Sans MS" panose="030F0702030302020204" pitchFamily="66" charset="0"/>
              </a:rPr>
              <a:t>forthe</a:t>
            </a:r>
            <a:r>
              <a:rPr lang="en-GB" sz="1000" dirty="0">
                <a:solidFill>
                  <a:srgbClr val="00B050"/>
                </a:solidFill>
                <a:latin typeface="Comic Sans MS" panose="030F0702030302020204" pitchFamily="66" charset="0"/>
              </a:rPr>
              <a:t>teacher.co.uk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EF18794-9DC9-40FF-BE3C-010E0BB699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25783"/>
            <a:ext cx="353085" cy="332216"/>
          </a:xfrm>
          <a:prstGeom prst="rect">
            <a:avLst/>
          </a:prstGeom>
        </p:spPr>
      </p:pic>
      <p:pic>
        <p:nvPicPr>
          <p:cNvPr id="11" name="Picture Placeholder 23" descr="A picture containing sky, outdoor, person, woman&#10;&#10;Description automatically generated">
            <a:extLst>
              <a:ext uri="{FF2B5EF4-FFF2-40B4-BE49-F238E27FC236}">
                <a16:creationId xmlns:a16="http://schemas.microsoft.com/office/drawing/2014/main" id="{059F6EE1-29E8-46FC-ACF6-66AD8380D4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2784" y="1566064"/>
            <a:ext cx="4948037" cy="4220558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7C25E80-655C-4834-B974-A6F430696E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0480" y="6585523"/>
            <a:ext cx="2688569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NonBusiness Presentation Layout_Elementary_MO - v4.potx" id="{4DC39F4E-E9E8-4D22-BDE0-044CC575188F}" vid="{A1165295-B50A-4F62-B2CC-94F4F7BF07C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BAC5252F24954A9BE752314A3943F4" ma:contentTypeVersion="16" ma:contentTypeDescription="Create a new document." ma:contentTypeScope="" ma:versionID="5b9733c8baf4164a402722cc6648b8f4">
  <xsd:schema xmlns:xsd="http://www.w3.org/2001/XMLSchema" xmlns:xs="http://www.w3.org/2001/XMLSchema" xmlns:p="http://schemas.microsoft.com/office/2006/metadata/properties" xmlns:ns2="71bac9a2-0d18-41ad-b3d3-1708512e4a72" xmlns:ns3="cf8b591c-a7fc-443a-a09e-13e52b0ab289" targetNamespace="http://schemas.microsoft.com/office/2006/metadata/properties" ma:root="true" ma:fieldsID="74f4cbe0a5a174be562942fbe2b32949" ns2:_="" ns3:_="">
    <xsd:import namespace="71bac9a2-0d18-41ad-b3d3-1708512e4a72"/>
    <xsd:import namespace="cf8b591c-a7fc-443a-a09e-13e52b0ab2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bac9a2-0d18-41ad-b3d3-1708512e4a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b865aec-098d-4d99-9a2e-c9ef37f07ea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8b591c-a7fc-443a-a09e-13e52b0ab28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be32c85-d212-486c-857e-a38e1a32eca9}" ma:internalName="TaxCatchAll" ma:showField="CatchAllData" ma:web="cf8b591c-a7fc-443a-a09e-13e52b0ab28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5BF174F-43B8-427C-A24F-1DC15F63A335}"/>
</file>

<file path=customXml/itemProps2.xml><?xml version="1.0" encoding="utf-8"?>
<ds:datastoreItem xmlns:ds="http://schemas.openxmlformats.org/officeDocument/2006/customXml" ds:itemID="{9D436248-3F19-4583-B87F-99F801951A7A}"/>
</file>

<file path=docProps/app.xml><?xml version="1.0" encoding="utf-8"?>
<Properties xmlns="http://schemas.openxmlformats.org/officeDocument/2006/extended-properties" xmlns:vt="http://schemas.openxmlformats.org/officeDocument/2006/docPropsVTypes">
  <Template>Elementary school presentation</Template>
  <TotalTime>0</TotalTime>
  <Words>572</Words>
  <Application>Microsoft Office PowerPoint</Application>
  <PresentationFormat>Widescreen</PresentationFormat>
  <Paragraphs>106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Comic Sans MS</vt:lpstr>
      <vt:lpstr>Franklin Gothic Book</vt:lpstr>
      <vt:lpstr>Office Theme</vt:lpstr>
      <vt:lpstr>KS1 SATs</vt:lpstr>
      <vt:lpstr>What are Sats?</vt:lpstr>
      <vt:lpstr>An outline of the tests</vt:lpstr>
      <vt:lpstr>English – Reading Paper 1 Example Page</vt:lpstr>
      <vt:lpstr>English – Reading Paper 2 Example Pages</vt:lpstr>
      <vt:lpstr>English</vt:lpstr>
      <vt:lpstr>English – Spelling Example Page</vt:lpstr>
      <vt:lpstr>Maths</vt:lpstr>
      <vt:lpstr>Maths Paper 1 Example Pages (Arithmetic)</vt:lpstr>
      <vt:lpstr>Teacher Assessment/results</vt:lpstr>
      <vt:lpstr>Age Related Expectations</vt:lpstr>
      <vt:lpstr>How can you help your child prepare?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2018-11-18T22:15:54Z</dcterms:created>
  <dcterms:modified xsi:type="dcterms:W3CDTF">2023-04-23T20:51:40Z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2aa342-8706-4288-bd11-ebb85995028c_Enabled">
    <vt:lpwstr>True</vt:lpwstr>
  </property>
  <property fmtid="{D5CDD505-2E9C-101B-9397-08002B2CF9AE}" pid="3" name="MSIP_Label_f42aa342-8706-4288-bd11-ebb85995028c_SiteId">
    <vt:lpwstr>72f988bf-86f1-41af-91ab-2d7cd011db47</vt:lpwstr>
  </property>
  <property fmtid="{D5CDD505-2E9C-101B-9397-08002B2CF9AE}" pid="4" name="MSIP_Label_f42aa342-8706-4288-bd11-ebb85995028c_Owner">
    <vt:lpwstr>v-abdarl@microsoft.com</vt:lpwstr>
  </property>
  <property fmtid="{D5CDD505-2E9C-101B-9397-08002B2CF9AE}" pid="5" name="MSIP_Label_f42aa342-8706-4288-bd11-ebb85995028c_SetDate">
    <vt:lpwstr>2018-08-01T18:51:16.8781335Z</vt:lpwstr>
  </property>
  <property fmtid="{D5CDD505-2E9C-101B-9397-08002B2CF9AE}" pid="6" name="MSIP_Label_f42aa342-8706-4288-bd11-ebb85995028c_Name">
    <vt:lpwstr>General</vt:lpwstr>
  </property>
  <property fmtid="{D5CDD505-2E9C-101B-9397-08002B2CF9AE}" pid="7" name="MSIP_Label_f42aa342-8706-4288-bd11-ebb85995028c_Application">
    <vt:lpwstr>Microsoft Azure Information Protection</vt:lpwstr>
  </property>
  <property fmtid="{D5CDD505-2E9C-101B-9397-08002B2CF9AE}" pid="8" name="MSIP_Label_f42aa342-8706-4288-bd11-ebb85995028c_Extended_MSFT_Method">
    <vt:lpwstr>Automatic</vt:lpwstr>
  </property>
  <property fmtid="{D5CDD505-2E9C-101B-9397-08002B2CF9AE}" pid="9" name="Sensitivity">
    <vt:lpwstr>General</vt:lpwstr>
  </property>
</Properties>
</file>