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notesMasterIdLst>
    <p:notesMasterId r:id="rId18"/>
  </p:notesMasterIdLst>
  <p:sldIdLst>
    <p:sldId id="256" r:id="rId5"/>
    <p:sldId id="264" r:id="rId6"/>
    <p:sldId id="258" r:id="rId7"/>
    <p:sldId id="266" r:id="rId8"/>
    <p:sldId id="267" r:id="rId9"/>
    <p:sldId id="260" r:id="rId10"/>
    <p:sldId id="272" r:id="rId11"/>
    <p:sldId id="265" r:id="rId12"/>
    <p:sldId id="261" r:id="rId13"/>
    <p:sldId id="262" r:id="rId14"/>
    <p:sldId id="273" r:id="rId15"/>
    <p:sldId id="263" r:id="rId16"/>
    <p:sldId id="269" r:id="rId17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2" autoAdjust="0"/>
    <p:restoredTop sz="94660"/>
  </p:normalViewPr>
  <p:slideViewPr>
    <p:cSldViewPr>
      <p:cViewPr varScale="1">
        <p:scale>
          <a:sx n="59" d="100"/>
          <a:sy n="59" d="100"/>
        </p:scale>
        <p:origin x="1524" y="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Smith" userId="b49bf010-be16-4f34-a756-80c3f1adf5b1" providerId="ADAL" clId="{91054A4E-BB28-404C-A97C-CCB1FE06E28F}"/>
    <pc:docChg chg="custSel modSld">
      <pc:chgData name="Laura Smith" userId="b49bf010-be16-4f34-a756-80c3f1adf5b1" providerId="ADAL" clId="{91054A4E-BB28-404C-A97C-CCB1FE06E28F}" dt="2026-09-14T22:09:51.146" v="34" actId="20577"/>
      <pc:docMkLst>
        <pc:docMk/>
      </pc:docMkLst>
      <pc:sldChg chg="modSp mod">
        <pc:chgData name="Laura Smith" userId="b49bf010-be16-4f34-a756-80c3f1adf5b1" providerId="ADAL" clId="{91054A4E-BB28-404C-A97C-CCB1FE06E28F}" dt="2026-09-14T22:09:51.146" v="34" actId="20577"/>
        <pc:sldMkLst>
          <pc:docMk/>
          <pc:sldMk cId="0" sldId="262"/>
        </pc:sldMkLst>
        <pc:spChg chg="mod">
          <ac:chgData name="Laura Smith" userId="b49bf010-be16-4f34-a756-80c3f1adf5b1" providerId="ADAL" clId="{91054A4E-BB28-404C-A97C-CCB1FE06E28F}" dt="2026-09-14T22:09:51.146" v="34" actId="20577"/>
          <ac:spMkLst>
            <pc:docMk/>
            <pc:sldMk cId="0" sldId="262"/>
            <ac:spMk id="15363" creationId="{D7D72685-1C5C-6586-AD78-E68D1A6B3E99}"/>
          </ac:spMkLst>
        </pc:spChg>
      </pc:sldChg>
      <pc:sldChg chg="modSp mod">
        <pc:chgData name="Laura Smith" userId="b49bf010-be16-4f34-a756-80c3f1adf5b1" providerId="ADAL" clId="{91054A4E-BB28-404C-A97C-CCB1FE06E28F}" dt="2026-09-14T22:09:37.275" v="5" actId="27636"/>
        <pc:sldMkLst>
          <pc:docMk/>
          <pc:sldMk cId="0" sldId="267"/>
        </pc:sldMkLst>
        <pc:spChg chg="mod">
          <ac:chgData name="Laura Smith" userId="b49bf010-be16-4f34-a756-80c3f1adf5b1" providerId="ADAL" clId="{91054A4E-BB28-404C-A97C-CCB1FE06E28F}" dt="2026-09-14T22:09:37.275" v="5" actId="27636"/>
          <ac:spMkLst>
            <pc:docMk/>
            <pc:sldMk cId="0" sldId="267"/>
            <ac:spMk id="20483" creationId="{A5508B54-BBE9-7FD7-9783-96CF4E657A7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DFBBD20-ACFA-4A88-6401-14F4E49D060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9CEA12-0C80-BDE4-2F19-DBFB958DBD8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978C3A1-8550-4981-85F1-697E1543923E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C24C2C3-D894-EAE3-92EA-FFAB953B25B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09341FD-E88A-E85C-BD9C-DA17EAECFB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936A70-E58E-5379-9BE7-7C8B6C7C19C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5DB111-F7C4-8827-8BE4-67705F3B8E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D0D74A-5144-44EC-A587-C15060443C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FB090664-E364-CAC3-5950-FA51DD6473C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8B80345B-5EAE-613E-481F-37F6B19FB66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9010087B-2A8F-1C4F-9E98-64DBC43497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4D1449-BC53-4FCF-93C1-DED23EE9EDC8}" type="slidenum"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0611D4E6-DAB0-10F5-E969-9A61B99DD70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913F065E-291A-916C-1832-C74AF44CD16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>
                <a:latin typeface="Letterjoin-Air Plus 38"/>
                <a:cs typeface="Times New Roman" panose="02020603050405020304" pitchFamily="18" charset="0"/>
              </a:rPr>
              <a:t>When your child does some fantastic learning they will earn Dojo points – these can be for a range of reasons such as remembering their manners, persevering, for super tidying, being helpful, working hard and good listening. These Dojo points can be seen by grown-ups at home and will earn treats and surprises for the class at school! </a:t>
            </a:r>
          </a:p>
          <a:p>
            <a:pPr eaLnBrk="1" hangingPunct="1">
              <a:spcBef>
                <a:spcPct val="0"/>
              </a:spcBef>
            </a:pPr>
            <a:endParaRPr lang="en-GB" altLang="en-US">
              <a:latin typeface="Letterjoin-Air Plus 38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>
                <a:latin typeface="Letterjoin-Air Plus 38"/>
                <a:cs typeface="Times New Roman" panose="02020603050405020304" pitchFamily="18" charset="0"/>
              </a:rPr>
              <a:t>Every week one member of the class will earn a ‘Viscount Values’ certificate and one member will earn a lunchtime award. The children will be split into 4 houses across the school (that they will stay in all the way to the end of Year 6). If your child earns a certificate they earn points for their house. We announce the winner at the end of each half term which is always super exciting!</a:t>
            </a:r>
            <a:endParaRPr lang="en-GB" altLang="en-US"/>
          </a:p>
          <a:p>
            <a:endParaRPr lang="en-GB" altLang="en-US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DDB44657-B754-CF86-A6FE-E352028FB9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26EE5D-8A22-4F70-8691-C1C1A22A6CB1}" type="slidenum"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D-PanelTitle-GrommetsCombined.png">
            <a:extLst>
              <a:ext uri="{FF2B5EF4-FFF2-40B4-BE49-F238E27FC236}">
                <a16:creationId xmlns:a16="http://schemas.microsoft.com/office/drawing/2014/main" id="{84EA5C7A-4250-DC6D-AFB3-181F75C29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7E561D2-DB8B-2E42-75A2-1EF17417A92A}"/>
              </a:ext>
            </a:extLst>
          </p:cNvPr>
          <p:cNvCxnSpPr/>
          <p:nvPr/>
        </p:nvCxnSpPr>
        <p:spPr>
          <a:xfrm>
            <a:off x="2019300" y="3471863"/>
            <a:ext cx="511333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01BECD5B-E160-C296-0DA5-DC674BBC27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65838" y="5054600"/>
            <a:ext cx="6731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91A63-79D6-4A03-8BEC-230F144A2C65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DA4EF93-05D5-C361-EF8B-A5DA742DE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22463" y="5054600"/>
            <a:ext cx="40640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3DD83BB-EF35-E19C-7227-7B6C0B483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16725" y="5054600"/>
            <a:ext cx="4143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CE3FB-B325-44D8-9BAB-45E84670DE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0361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2593DD2-0D62-539C-0A11-F6A8BD4BB9D3}"/>
              </a:ext>
            </a:extLst>
          </p:cNvPr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91BA9CE-F717-0782-8A4A-64A02C4E6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3C0FC-88AE-40CE-ABEF-F527006079FE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E95B5B9-9C2E-E701-0120-7B3E095CB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EB0F064-B811-199B-6E26-F8CDDD467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1C4FF-6D63-424C-A7A3-198072BE80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4000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1AF2273-5EB3-E6EA-EE52-CE9A51D2FF64}"/>
              </a:ext>
            </a:extLst>
          </p:cNvPr>
          <p:cNvCxnSpPr/>
          <p:nvPr/>
        </p:nvCxnSpPr>
        <p:spPr>
          <a:xfrm>
            <a:off x="1277938" y="35988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8DAF1CA-CEC5-DBBB-2EE1-4F664373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6FE36-F77B-457C-B406-A0D78BC458FA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0DAA0AF-636D-EF7C-E9D9-C178BD015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3B5617A-95CE-0113-D465-AC3E60FEC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7E1D1-46F8-4D80-89D7-69171FDB4C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0765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7B0E9FB-4866-684F-7859-0438C3847E57}"/>
              </a:ext>
            </a:extLst>
          </p:cNvPr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5EE0C7B-FF7B-88BC-669C-171B94F26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3F75F-9D33-49CA-873C-3F5DC0EB4592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B4BB879D-BD73-2AE0-39A4-A59FE6412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CDAA81DB-84B6-C0F9-8EA8-E27D82B6C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3181C-AA01-4621-8D26-120251529EC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2558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23C27BA-6D2A-43A4-331B-7529D5A4338E}"/>
              </a:ext>
            </a:extLst>
          </p:cNvPr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BE2EF8E3-7AA5-989F-6565-D38A33F1B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61ED2-B872-4D19-85DE-793C1B2500D4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30A689B1-0459-E2A5-7F79-420EDB6C2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230B1F11-5D60-721E-8F7D-4898F3CF0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29577-929B-4CFE-87E1-CBB2C7AEAE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0781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7D62224-50F4-88E1-705F-6E7A7CC4E1BD}"/>
              </a:ext>
            </a:extLst>
          </p:cNvPr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6ED7DED3-2EF9-0DDF-AB73-45C5F5B3F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AF0EA-02EB-49DE-8702-171D8AE35634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57D76340-2B42-D5AF-791B-40094E8B7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0735383D-684B-1C0D-C19F-48F0544D7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D77FA-C15B-4BFF-95C6-16929ADFBB5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3565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567AD27-54DE-7B16-BE5F-EC1F73BA9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4117E-4D8D-4FF8-88DA-8014E8C7391E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74BBD29-1E25-491C-11FD-25BFF2CEE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0A5A80D-4352-0861-3E4B-0F98B3DD0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CB3DF-2C51-45EC-9126-BFF18DDFEC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0014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D2D7FD6-DB72-248F-D061-441FA12E2B80}"/>
              </a:ext>
            </a:extLst>
          </p:cNvPr>
          <p:cNvCxnSpPr/>
          <p:nvPr/>
        </p:nvCxnSpPr>
        <p:spPr>
          <a:xfrm>
            <a:off x="1277938" y="2913063"/>
            <a:ext cx="23336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570E04FB-5C11-D873-927A-99DB4FA27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B3450-3276-4E24-AB3D-BE2642382275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D1644AEE-DF69-A493-4EB4-5E145C12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33E08D3E-BFB0-DBE0-966C-A2ECCCD3F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39C5F-F19C-43C5-B93E-2D4E7290B0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8485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4989A93-7AE5-5AE8-ABD1-8965A1811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62702-2D7C-43BA-B1F8-E9D8255E77BF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B043D-D338-8B26-64B9-8D119D001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8187A-9660-E88F-E292-5C3E66E6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76E7C-A5B3-4A7D-B296-6887231ABBA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544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E792841-C013-E19D-2B66-AF960D7A4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0C8BB-066E-4504-8923-4FA5A992C2CE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A768641-78FC-DBD3-E2FE-D9E8EFC4C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6ADD79C-997C-242E-83B5-D9CF95792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CB715-168B-41E4-9F02-5B92B857E36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2050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67A2B14-8661-7A9F-176A-08D43821EBE0}"/>
              </a:ext>
            </a:extLst>
          </p:cNvPr>
          <p:cNvCxnSpPr/>
          <p:nvPr/>
        </p:nvCxnSpPr>
        <p:spPr>
          <a:xfrm>
            <a:off x="1277938" y="41402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1A9CDC7-1F71-DB9F-FA34-6B1B935B0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415CC-B394-4B0D-B8F8-7FC705FE032F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181227E-B24A-BE23-EC9B-C054ADC66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18BCE71-3C5E-DBAB-3DAD-F5A24A63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1AD7B-B92B-46F1-837B-0E203C82E2D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25901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>
            <a:extLst>
              <a:ext uri="{FF2B5EF4-FFF2-40B4-BE49-F238E27FC236}">
                <a16:creationId xmlns:a16="http://schemas.microsoft.com/office/drawing/2014/main" id="{835685D8-B940-DD70-0687-96D5852552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313" y="904875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defRPr/>
            </a:pPr>
            <a:r>
              <a:rPr lang="en-US" altLang="en-US" sz="7200"/>
              <a:t>“</a:t>
            </a: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EA23A7AE-6EA2-78A4-BC5B-188DAB18F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4288" y="2827338"/>
            <a:ext cx="457200" cy="585787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eaLnBrk="1" hangingPunct="1">
              <a:defRPr/>
            </a:pPr>
            <a:r>
              <a:rPr lang="en-US" altLang="en-US" sz="7200"/>
              <a:t>”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24ED5FE-D69A-9DD4-1CC2-C718ECA3F9DE}"/>
              </a:ext>
            </a:extLst>
          </p:cNvPr>
          <p:cNvCxnSpPr/>
          <p:nvPr/>
        </p:nvCxnSpPr>
        <p:spPr>
          <a:xfrm>
            <a:off x="1277938" y="41402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C0B4A10-BF61-E26B-36F2-2B0EEAFA197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7ADBB-F319-496C-A1C2-E5114701932B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249A1F1-2E37-D0CE-C478-B05FA4D539F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E65541C-1FF8-0258-2A55-79E2EB7243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1EDFB-0E99-4B2E-BE24-FE139D319DA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227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123EBD-8E35-8D23-0AE6-B3A3B330F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67937-9F5A-4DD0-B28B-F35AB90CDE3E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A59CA-BBA3-BACA-0C86-824C323E5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691B2-79EB-E4BA-1FC3-E1201088B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BF9C7-F703-4049-A54C-B151E95E6F4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4507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>
            <a:extLst>
              <a:ext uri="{FF2B5EF4-FFF2-40B4-BE49-F238E27FC236}">
                <a16:creationId xmlns:a16="http://schemas.microsoft.com/office/drawing/2014/main" id="{6006DEBD-87A5-1BB9-817C-7E194254F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888" y="896938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/>
              <a:t>“</a:t>
            </a: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34C522E4-6F93-7405-CDDD-749B6A447F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0163" y="2608263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eaLnBrk="1" hangingPunct="1">
              <a:defRPr/>
            </a:pPr>
            <a:r>
              <a:rPr lang="en-US" altLang="en-US" sz="8000"/>
              <a:t>”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2AE2E5C-05AA-E873-190D-8B05B699EC3A}"/>
              </a:ext>
            </a:extLst>
          </p:cNvPr>
          <p:cNvCxnSpPr/>
          <p:nvPr/>
        </p:nvCxnSpPr>
        <p:spPr>
          <a:xfrm>
            <a:off x="1277938" y="34290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ABAEB4E-C1B0-EE67-2AF9-EA6304D536B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CD565-A882-48F4-AF85-8571EDD6B704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FA400AB-75C9-2280-913A-9471A0CD32D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BDFD061-037F-2C7F-8EAC-360EF44E7C4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96DBE-B84E-4852-8FB9-6B8239FFE4D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95213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2CA32D2-D3F0-5098-86ED-60E085C7F9EF}"/>
              </a:ext>
            </a:extLst>
          </p:cNvPr>
          <p:cNvCxnSpPr/>
          <p:nvPr/>
        </p:nvCxnSpPr>
        <p:spPr>
          <a:xfrm>
            <a:off x="1277938" y="34290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rtlCol="0">
            <a:normAutofit/>
          </a:bodyPr>
          <a:lstStyle>
            <a:lvl1pPr>
              <a:defRPr lang="en-US" sz="3200" b="0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7CFF418-59DB-0FC4-BF58-5EFF11C0D3F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B869C-24AA-449A-8BB5-7C2D89F44382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CDE2FCE-7DD1-1D9B-7EE8-A2D83E06BF8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0CE466C-4728-6582-9853-FB3AF6E6C5A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9C8BE-E951-49D4-B0C3-168216444C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3272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96B4D1D-31E6-2AFC-76D8-B2D4A1206756}"/>
              </a:ext>
            </a:extLst>
          </p:cNvPr>
          <p:cNvCxnSpPr/>
          <p:nvPr/>
        </p:nvCxnSpPr>
        <p:spPr>
          <a:xfrm>
            <a:off x="1277938" y="2354263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93D3CA4-F7D0-3EEB-5A9E-7858C1A8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8EA28-801F-427D-BE0E-F32204230296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E7FF698-BF20-84E8-DA78-77665E9E5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489507D-0329-2B9F-3A99-D1AD02921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059B7-35E9-4FFA-A2CF-ECFA99C5237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89600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8F32B8E-9077-82A2-0B8C-98587974A461}"/>
              </a:ext>
            </a:extLst>
          </p:cNvPr>
          <p:cNvCxnSpPr/>
          <p:nvPr/>
        </p:nvCxnSpPr>
        <p:spPr>
          <a:xfrm>
            <a:off x="6245225" y="906463"/>
            <a:ext cx="0" cy="496887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8E0AE2E-8060-2DB8-7B64-0EC21332A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80957-80C6-48F8-BC91-7A685C83F01D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C9489F1-5A4A-8EC4-7E19-47C24AE79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556A2BE-D89B-4791-6462-6A58A1682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FB613-E909-4113-AD72-F07B3B6404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3135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SD-PanelContent-GrommetsCombined.png">
            <a:extLst>
              <a:ext uri="{FF2B5EF4-FFF2-40B4-BE49-F238E27FC236}">
                <a16:creationId xmlns:a16="http://schemas.microsoft.com/office/drawing/2014/main" id="{43BF5270-113E-83DA-7DA9-C3D57C69D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45602B76-8922-2D8E-0783-E41145624F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76338" y="915988"/>
            <a:ext cx="6799262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4E4D9ECC-E088-4361-7387-CA24402CC5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490788"/>
            <a:ext cx="6799262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C9B1D-9928-FA99-208D-DBE4D59F06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56350" y="5961063"/>
            <a:ext cx="11493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D3CD6DFC-E28A-4207-A266-BE44D94F3434}" type="datetimeFigureOut">
              <a:rPr lang="en-GB"/>
              <a:pPr>
                <a:defRPr/>
              </a:pPr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3D8FA-4496-DAB2-BAC3-25F471D223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76338" y="5961063"/>
            <a:ext cx="51054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9A3E2A-AE9F-331F-1150-3B1FEA708C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80313" y="5961063"/>
            <a:ext cx="39528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2D3A0AFD-31E8-4472-9D25-23DEFBC1CB5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69" r:id="rId7"/>
    <p:sldLayoutId id="2147483779" r:id="rId8"/>
    <p:sldLayoutId id="2147483770" r:id="rId9"/>
    <p:sldLayoutId id="2147483771" r:id="rId10"/>
    <p:sldLayoutId id="2147483780" r:id="rId11"/>
    <p:sldLayoutId id="2147483781" r:id="rId12"/>
    <p:sldLayoutId id="2147483772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3">
            <a:extLst>
              <a:ext uri="{FF2B5EF4-FFF2-40B4-BE49-F238E27FC236}">
                <a16:creationId xmlns:a16="http://schemas.microsoft.com/office/drawing/2014/main" id="{095946B6-12CD-AC49-D349-CA0718EB5F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2205038"/>
            <a:ext cx="8208962" cy="2735262"/>
          </a:xfrm>
        </p:spPr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  <a:latin typeface="Century Gothic" panose="020B0502020202020204" pitchFamily="34" charset="0"/>
              </a:rPr>
              <a:t>Welcome to Viscount Beaumont’s C of E Primary School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C959742C-376B-76D1-8F66-EA5136873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49275"/>
            <a:ext cx="4211638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1A88880E-5D26-891A-120B-C5DABC1BDC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0338" y="547688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  <a:latin typeface="Century Gothic" panose="020B0502020202020204" pitchFamily="34" charset="0"/>
              </a:rPr>
              <a:t>Who is who?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2066BD56-3BF2-D410-26B5-0E5820E374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5450" y="1895475"/>
            <a:ext cx="8291513" cy="1828800"/>
          </a:xfrm>
        </p:spPr>
        <p:txBody>
          <a:bodyPr rtlCol="0">
            <a:normAutofit fontScale="92500" lnSpcReduction="10000"/>
          </a:bodyPr>
          <a:lstStyle/>
          <a:p>
            <a:pPr algn="ctr"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Robins Class</a:t>
            </a:r>
          </a:p>
          <a:p>
            <a:pPr algn="ctr"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</a:p>
          <a:p>
            <a:pPr algn="ctr"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Class Teacher: Mrs Smith</a:t>
            </a:r>
          </a:p>
          <a:p>
            <a:pPr algn="ctr"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Executive Headteacher: Mr </a:t>
            </a:r>
            <a:r>
              <a:rPr lang="en-GB" alt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McLugash</a:t>
            </a: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412" name="Picture 6">
            <a:extLst>
              <a:ext uri="{FF2B5EF4-FFF2-40B4-BE49-F238E27FC236}">
                <a16:creationId xmlns:a16="http://schemas.microsoft.com/office/drawing/2014/main" id="{C17A5979-4E4D-3A11-CFD3-09D908C5F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27038"/>
            <a:ext cx="28987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0" descr="European robin guide | BBC Wildlife Magazine | Discover Wildlife">
            <a:extLst>
              <a:ext uri="{FF2B5EF4-FFF2-40B4-BE49-F238E27FC236}">
                <a16:creationId xmlns:a16="http://schemas.microsoft.com/office/drawing/2014/main" id="{FCD6E352-0E35-967C-8202-7F9BA8EAE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0" y="4149725"/>
            <a:ext cx="2497138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FDE44EE2-7C13-E0A5-774A-E39FE991B6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173163" y="328613"/>
            <a:ext cx="8229601" cy="1143000"/>
          </a:xfrm>
        </p:spPr>
        <p:txBody>
          <a:bodyPr/>
          <a:lstStyle/>
          <a:p>
            <a:pPr eaLnBrk="1" hangingPunct="1"/>
            <a:r>
              <a:rPr lang="en-GB" altLang="en-US" sz="3200" u="sng">
                <a:ln>
                  <a:noFill/>
                </a:ln>
                <a:latin typeface="Century Gothic" panose="020B0502020202020204" pitchFamily="34" charset="0"/>
              </a:rPr>
              <a:t>The School Day- AM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8B870122-4F1A-2570-FEB6-DBE04DFBE4C8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611188" y="1628775"/>
            <a:ext cx="7705725" cy="47815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8.40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 -  Line up along the fence leading to Robin’s gate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8:50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 – Register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9:00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 – Collective Worship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9:30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 – Literacy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10.20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 – Break time </a:t>
            </a:r>
            <a:endParaRPr lang="en-GB" altLang="en-US" sz="20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10:35 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– Phonics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11:00 – 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practical learning and focus groups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11:30 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– Maths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11:50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 – story and hand wash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12:00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 - lunchtime</a:t>
            </a:r>
          </a:p>
        </p:txBody>
      </p:sp>
      <p:pic>
        <p:nvPicPr>
          <p:cNvPr id="18436" name="Picture 5">
            <a:extLst>
              <a:ext uri="{FF2B5EF4-FFF2-40B4-BE49-F238E27FC236}">
                <a16:creationId xmlns:a16="http://schemas.microsoft.com/office/drawing/2014/main" id="{EBB278A9-D2EE-BEEE-C397-FC71523C9F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15913"/>
            <a:ext cx="345598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A0FB8985-0837-E027-FCE4-C75C3F9D1C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14325" y="1111250"/>
            <a:ext cx="7499350" cy="1066800"/>
          </a:xfrm>
        </p:spPr>
        <p:txBody>
          <a:bodyPr/>
          <a:lstStyle/>
          <a:p>
            <a:pPr eaLnBrk="1" hangingPunct="1"/>
            <a:r>
              <a:rPr lang="en-GB" altLang="en-US" u="sng">
                <a:ln>
                  <a:noFill/>
                </a:ln>
                <a:latin typeface="Century Gothic" panose="020B0502020202020204" pitchFamily="34" charset="0"/>
              </a:rPr>
              <a:t>Morning Snack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1013A8D8-251B-0C8C-F4B8-307A66C7A0E0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692150" y="2708275"/>
            <a:ext cx="7931150" cy="5327650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During the morning your child will be able to have a drink of milk or water and eat a healthy snack.</a:t>
            </a:r>
          </a:p>
          <a:p>
            <a:pPr eaLnBrk="1" hangingPunct="1"/>
            <a:endParaRPr lang="en-GB" altLang="en-US"/>
          </a:p>
        </p:txBody>
      </p:sp>
      <p:pic>
        <p:nvPicPr>
          <p:cNvPr id="19460" name="Picture 6" descr="https://tse2.mm.bing.net/th?id=OIP.Wo7p4VIHxGsb4AVr9ifgpwHaHa&amp;pid=15.1&amp;P=0&amp;w=300&amp;h=300">
            <a:extLst>
              <a:ext uri="{FF2B5EF4-FFF2-40B4-BE49-F238E27FC236}">
                <a16:creationId xmlns:a16="http://schemas.microsoft.com/office/drawing/2014/main" id="{E0AE7288-0C85-0E34-26ED-0806CF5CF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813" y="3802063"/>
            <a:ext cx="2663825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">
            <a:extLst>
              <a:ext uri="{FF2B5EF4-FFF2-40B4-BE49-F238E27FC236}">
                <a16:creationId xmlns:a16="http://schemas.microsoft.com/office/drawing/2014/main" id="{4FB1D202-FAF7-478D-4B23-59A5DF677A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600450"/>
            <a:ext cx="2447925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">
            <a:extLst>
              <a:ext uri="{FF2B5EF4-FFF2-40B4-BE49-F238E27FC236}">
                <a16:creationId xmlns:a16="http://schemas.microsoft.com/office/drawing/2014/main" id="{D59ACC8F-DE24-AB68-AA21-9BD1428E3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788" y="3581400"/>
            <a:ext cx="1987550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>
            <a:extLst>
              <a:ext uri="{FF2B5EF4-FFF2-40B4-BE49-F238E27FC236}">
                <a16:creationId xmlns:a16="http://schemas.microsoft.com/office/drawing/2014/main" id="{E69D04A9-82C5-0B7E-5CDB-627EA0B1D2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213" y="585788"/>
            <a:ext cx="3097212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FD997CBE-E499-0D57-197C-895A17663E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4100"/>
            <a:ext cx="5111750" cy="1143000"/>
          </a:xfrm>
        </p:spPr>
        <p:txBody>
          <a:bodyPr/>
          <a:lstStyle/>
          <a:p>
            <a:pPr eaLnBrk="1" hangingPunct="1"/>
            <a:r>
              <a:rPr lang="en-GB" altLang="en-US" u="sng">
                <a:ln>
                  <a:noFill/>
                </a:ln>
                <a:latin typeface="Century Gothic" panose="020B0502020202020204" pitchFamily="34" charset="0"/>
              </a:rPr>
              <a:t>Lunch Time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A5508B54-BBE9-7FD7-9783-96CF4E657A70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00088" y="2781300"/>
            <a:ext cx="4092575" cy="2160588"/>
          </a:xfrm>
        </p:spPr>
        <p:txBody>
          <a:bodyPr>
            <a:normAutofit fontScale="85000" lnSpcReduction="20000"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000" b="1">
                <a:latin typeface="Century Gothic" panose="020B0502020202020204" pitchFamily="34" charset="0"/>
                <a:cs typeface="Arial" panose="020B0604020202020204" pitchFamily="34" charset="0"/>
              </a:rPr>
              <a:t>Hot dinner or packed lunch?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We are lucky enough to have our own kitchen and so all food is fresh and hot!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Your child is entitled to a free hot dinner. We sometimes have special dinners for different occasions, even picnics outside!</a:t>
            </a:r>
          </a:p>
        </p:txBody>
      </p:sp>
      <p:sp>
        <p:nvSpPr>
          <p:cNvPr id="20484" name="TextBox 5">
            <a:extLst>
              <a:ext uri="{FF2B5EF4-FFF2-40B4-BE49-F238E27FC236}">
                <a16:creationId xmlns:a16="http://schemas.microsoft.com/office/drawing/2014/main" id="{BACA245C-B0B8-5ECA-810F-8F00C26B3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6563"/>
            <a:ext cx="8137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GB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0485" name="Picture 1">
            <a:extLst>
              <a:ext uri="{FF2B5EF4-FFF2-40B4-BE49-F238E27FC236}">
                <a16:creationId xmlns:a16="http://schemas.microsoft.com/office/drawing/2014/main" id="{A8BB2490-B36E-492C-7BDE-0D867B04BC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206750"/>
            <a:ext cx="2960688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7">
            <a:extLst>
              <a:ext uri="{FF2B5EF4-FFF2-40B4-BE49-F238E27FC236}">
                <a16:creationId xmlns:a16="http://schemas.microsoft.com/office/drawing/2014/main" id="{92AD4341-4FB4-C644-3BB4-D2460D264E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804863"/>
            <a:ext cx="352901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106704C1-F6EE-EB19-F9D7-A4709B7EA7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209675" y="92392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u="sng">
                <a:ln>
                  <a:noFill/>
                </a:ln>
                <a:latin typeface="Century Gothic" panose="020B0502020202020204" pitchFamily="34" charset="0"/>
              </a:rPr>
              <a:t>A School Day- PM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37EA915E-CD5A-2249-2CB5-BD81F16AA5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5650" y="2460625"/>
            <a:ext cx="3529013" cy="344646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My World, Your World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Into the Woods 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Frozen Planet 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Kings and Queens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Growing and Changing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Wheels in Motion. </a:t>
            </a:r>
          </a:p>
        </p:txBody>
      </p:sp>
      <p:sp>
        <p:nvSpPr>
          <p:cNvPr id="8196" name="Content Placeholder 3">
            <a:extLst>
              <a:ext uri="{FF2B5EF4-FFF2-40B4-BE49-F238E27FC236}">
                <a16:creationId xmlns:a16="http://schemas.microsoft.com/office/drawing/2014/main" id="{18854BE7-7BDF-7F7A-EBE2-3A8E37EA89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92625" y="2487613"/>
            <a:ext cx="4032250" cy="3446462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1.00</a:t>
            </a: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– Register and topic learning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1:30</a:t>
            </a: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– practical learning and focus groups 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2:30</a:t>
            </a: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– gross motor and fine motor skills 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3:00</a:t>
            </a: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– Story and getting ready for home</a:t>
            </a: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en-GB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3.15</a:t>
            </a:r>
            <a:r>
              <a:rPr lang="en-GB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– Home time</a:t>
            </a:r>
          </a:p>
        </p:txBody>
      </p:sp>
      <p:pic>
        <p:nvPicPr>
          <p:cNvPr id="21509" name="Picture 5">
            <a:extLst>
              <a:ext uri="{FF2B5EF4-FFF2-40B4-BE49-F238E27FC236}">
                <a16:creationId xmlns:a16="http://schemas.microsoft.com/office/drawing/2014/main" id="{23F7BC65-493D-921B-35F7-5695ED76EE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544513"/>
            <a:ext cx="3313112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62C59A69-7AB6-67D0-DBC3-E2A69F4CFB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612775" y="111760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u="sng">
                <a:ln>
                  <a:noFill/>
                </a:ln>
                <a:latin typeface="Century Gothic" panose="020B0502020202020204" pitchFamily="34" charset="0"/>
              </a:rPr>
              <a:t>Class Dojo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7CDC6EB2-8C3D-0E63-23F1-965A9B22E743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39738" y="2420938"/>
            <a:ext cx="8264525" cy="4032250"/>
          </a:xfrm>
        </p:spPr>
        <p:txBody>
          <a:bodyPr/>
          <a:lstStyle/>
          <a:p>
            <a:pPr eaLnBrk="1" hangingPunct="1"/>
            <a:r>
              <a:rPr lang="en-GB" altLang="en-US">
                <a:latin typeface="Century Gothic" panose="020B0502020202020204" pitchFamily="34" charset="0"/>
                <a:cs typeface="Arial" panose="020B0604020202020204" pitchFamily="34" charset="0"/>
              </a:rPr>
              <a:t>Keep an eye on the ‘class story’ and the ‘school story’ to see any pictures or videos about what fun your child has been having at school!</a:t>
            </a:r>
          </a:p>
        </p:txBody>
      </p:sp>
      <p:pic>
        <p:nvPicPr>
          <p:cNvPr id="23556" name="Picture 2" descr="Class Dojo app offers parents window into child&amp;#39;s behavior - CSMonitor.com">
            <a:extLst>
              <a:ext uri="{FF2B5EF4-FFF2-40B4-BE49-F238E27FC236}">
                <a16:creationId xmlns:a16="http://schemas.microsoft.com/office/drawing/2014/main" id="{9E9BF501-CDD4-D5FA-9E2B-8DA958E27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7" t="9375" r="10655" b="12500"/>
          <a:stretch>
            <a:fillRect/>
          </a:stretch>
        </p:blipFill>
        <p:spPr bwMode="auto">
          <a:xfrm>
            <a:off x="2916238" y="3716338"/>
            <a:ext cx="3311525" cy="223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>
            <a:extLst>
              <a:ext uri="{FF2B5EF4-FFF2-40B4-BE49-F238E27FC236}">
                <a16:creationId xmlns:a16="http://schemas.microsoft.com/office/drawing/2014/main" id="{E6189471-58BA-37A4-A4EE-46EEE19B92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792163"/>
            <a:ext cx="3097213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8FE1ED73-7212-CF3D-C7CB-E59E3D8FC7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684213" y="1141413"/>
            <a:ext cx="8229601" cy="1143000"/>
          </a:xfrm>
        </p:spPr>
        <p:txBody>
          <a:bodyPr/>
          <a:lstStyle/>
          <a:p>
            <a:pPr eaLnBrk="1" hangingPunct="1"/>
            <a:r>
              <a:rPr lang="en-GB" altLang="en-US" u="sng">
                <a:ln>
                  <a:noFill/>
                </a:ln>
                <a:latin typeface="Century Gothic" panose="020B0502020202020204" pitchFamily="34" charset="0"/>
              </a:rPr>
              <a:t>Celebrations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3695637B-9F63-6998-0941-0D8EB96122C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1179513" y="2487613"/>
            <a:ext cx="3336925" cy="3446462"/>
          </a:xfrm>
        </p:spPr>
        <p:txBody>
          <a:bodyPr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</p:txBody>
      </p:sp>
      <p:pic>
        <p:nvPicPr>
          <p:cNvPr id="24580" name="Picture 1">
            <a:extLst>
              <a:ext uri="{FF2B5EF4-FFF2-40B4-BE49-F238E27FC236}">
                <a16:creationId xmlns:a16="http://schemas.microsoft.com/office/drawing/2014/main" id="{051FC0D7-1B58-D8D6-3972-06B6EFD7B3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2701925"/>
            <a:ext cx="3336925" cy="326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2">
            <a:extLst>
              <a:ext uri="{FF2B5EF4-FFF2-40B4-BE49-F238E27FC236}">
                <a16:creationId xmlns:a16="http://schemas.microsoft.com/office/drawing/2014/main" id="{927AEF15-E6F3-98B0-1CBB-628F6C576F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3" y="2852738"/>
            <a:ext cx="384175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7">
            <a:extLst>
              <a:ext uri="{FF2B5EF4-FFF2-40B4-BE49-F238E27FC236}">
                <a16:creationId xmlns:a16="http://schemas.microsoft.com/office/drawing/2014/main" id="{F66E5A84-E2BE-8EDB-9997-56D556B673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638" y="817563"/>
            <a:ext cx="3089275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B1569E6E-BEDA-D88B-CCF0-47E17CA0A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0113" y="1031875"/>
            <a:ext cx="8229601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44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Forest School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97EB6DA8-E5CD-F406-799A-D8B8EFAB89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0825" y="2492375"/>
            <a:ext cx="4244975" cy="3633788"/>
          </a:xfrm>
        </p:spPr>
        <p:txBody>
          <a:bodyPr rtlCol="0">
            <a:normAutofit fontScale="92500"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GB" i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 ‘Forest School is an inspirational process that offers ALL learners regular opportunities to achieve and develop confidence and self-esteem through hands-on learning experiences in a woodland or natural environment with trees’. </a:t>
            </a:r>
            <a:endParaRPr lang="en-GB" dirty="0">
              <a:solidFill>
                <a:schemeClr val="accent6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    (Forest School Association) </a:t>
            </a: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6628" name="Picture 1">
            <a:extLst>
              <a:ext uri="{FF2B5EF4-FFF2-40B4-BE49-F238E27FC236}">
                <a16:creationId xmlns:a16="http://schemas.microsoft.com/office/drawing/2014/main" id="{AAB121FE-417A-61DE-9E7A-AA6AE4764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1881188"/>
            <a:ext cx="2300288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2">
            <a:extLst>
              <a:ext uri="{FF2B5EF4-FFF2-40B4-BE49-F238E27FC236}">
                <a16:creationId xmlns:a16="http://schemas.microsoft.com/office/drawing/2014/main" id="{6BE26E28-3B02-8F29-04C6-341B8B5014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087813"/>
            <a:ext cx="3128963" cy="191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7">
            <a:extLst>
              <a:ext uri="{FF2B5EF4-FFF2-40B4-BE49-F238E27FC236}">
                <a16:creationId xmlns:a16="http://schemas.microsoft.com/office/drawing/2014/main" id="{E4DED9B3-A8FF-1FF0-92FB-B62C57CA80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850900"/>
            <a:ext cx="2933700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6B8F8434-F9E6-34BA-7B60-459A3703F9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260475" y="114300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u="sng">
                <a:ln>
                  <a:noFill/>
                </a:ln>
                <a:latin typeface="Century Gothic" panose="020B0502020202020204" pitchFamily="34" charset="0"/>
              </a:rPr>
              <a:t>Homework?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D7D72685-1C5C-6586-AD78-E68D1A6B3E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1188" y="2881313"/>
            <a:ext cx="5267325" cy="4175125"/>
          </a:xfrm>
        </p:spPr>
        <p:txBody>
          <a:bodyPr rtlCol="0"/>
          <a:lstStyle/>
          <a:p>
            <a:pPr eaLnBrk="1" fontAlgn="auto" hangingPunct="1">
              <a:buFont typeface="Arial"/>
              <a:buChar char="•"/>
              <a:defRPr/>
            </a:pP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Reading 4 times a week which will start with practising our initial sounds and listening to books read to them by a grown up. 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Weekly round up on Class Dojo</a:t>
            </a:r>
          </a:p>
          <a:p>
            <a:pPr eaLnBrk="1" fontAlgn="auto" hangingPunct="1">
              <a:buFont typeface="Arial"/>
              <a:buChar char="•"/>
              <a:defRPr/>
            </a:pP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Optional </a:t>
            </a:r>
            <a:r>
              <a:rPr lang="en-GB" altLang="en-US" sz="2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Numbots</a:t>
            </a:r>
            <a:r>
              <a:rPr lang="en-GB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27652" name="Picture 7">
            <a:extLst>
              <a:ext uri="{FF2B5EF4-FFF2-40B4-BE49-F238E27FC236}">
                <a16:creationId xmlns:a16="http://schemas.microsoft.com/office/drawing/2014/main" id="{D098A8A0-9AB2-9268-5B96-96E368192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755650"/>
            <a:ext cx="3311525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9" descr="Initial Code Main Collection Units 1-7 - Sounds-Write">
            <a:extLst>
              <a:ext uri="{FF2B5EF4-FFF2-40B4-BE49-F238E27FC236}">
                <a16:creationId xmlns:a16="http://schemas.microsoft.com/office/drawing/2014/main" id="{21573BF4-1DDA-4DE6-2EF4-59D7BD622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738" y="2781300"/>
            <a:ext cx="2354262" cy="235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058852B2-11D3-2A23-C10E-D1F3B54A8B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58800" y="947738"/>
            <a:ext cx="4602163" cy="1143000"/>
          </a:xfrm>
        </p:spPr>
        <p:txBody>
          <a:bodyPr/>
          <a:lstStyle/>
          <a:p>
            <a:pPr eaLnBrk="1" hangingPunct="1"/>
            <a:r>
              <a:rPr lang="en-GB" altLang="en-US" u="sng">
                <a:ln>
                  <a:noFill/>
                </a:ln>
                <a:latin typeface="Century Gothic" panose="020B0502020202020204" pitchFamily="34" charset="0"/>
              </a:rPr>
              <a:t>Before and After School Club</a:t>
            </a:r>
          </a:p>
        </p:txBody>
      </p:sp>
      <p:pic>
        <p:nvPicPr>
          <p:cNvPr id="28675" name="Picture 7">
            <a:extLst>
              <a:ext uri="{FF2B5EF4-FFF2-40B4-BE49-F238E27FC236}">
                <a16:creationId xmlns:a16="http://schemas.microsoft.com/office/drawing/2014/main" id="{891AF7EB-EE48-1721-6277-0817D3D52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963" y="765175"/>
            <a:ext cx="3311525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3">
            <a:extLst>
              <a:ext uri="{FF2B5EF4-FFF2-40B4-BE49-F238E27FC236}">
                <a16:creationId xmlns:a16="http://schemas.microsoft.com/office/drawing/2014/main" id="{4AB6A97B-DE0C-76AA-F750-0964F118C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3860800"/>
            <a:ext cx="3059112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>
            <a:extLst>
              <a:ext uri="{FF2B5EF4-FFF2-40B4-BE49-F238E27FC236}">
                <a16:creationId xmlns:a16="http://schemas.microsoft.com/office/drawing/2014/main" id="{34BC4403-92C4-FBE2-4662-FEFC5FB8A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2740025"/>
            <a:ext cx="2776538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TextBox 6">
            <a:extLst>
              <a:ext uri="{FF2B5EF4-FFF2-40B4-BE49-F238E27FC236}">
                <a16:creationId xmlns:a16="http://schemas.microsoft.com/office/drawing/2014/main" id="{FCFE297B-0431-C9B8-6226-DA4C11C95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338" y="2606675"/>
            <a:ext cx="38163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altLang="en-US" sz="2400" b="1" u="sng">
                <a:latin typeface="Century Gothic" panose="020B0502020202020204" pitchFamily="34" charset="0"/>
              </a:rPr>
              <a:t>Before school -</a:t>
            </a:r>
          </a:p>
          <a:p>
            <a:r>
              <a:rPr lang="en-US" altLang="en-US" sz="2400">
                <a:latin typeface="Century Gothic" panose="020B0502020202020204" pitchFamily="34" charset="0"/>
              </a:rPr>
              <a:t>From 7:30am</a:t>
            </a:r>
          </a:p>
          <a:p>
            <a:endParaRPr lang="en-US" altLang="en-US" sz="2400">
              <a:latin typeface="Century Gothic" panose="020B0502020202020204" pitchFamily="34" charset="0"/>
            </a:endParaRPr>
          </a:p>
          <a:p>
            <a:r>
              <a:rPr lang="en-US" altLang="en-US" sz="2400" b="1" u="sng">
                <a:latin typeface="Century Gothic" panose="020B0502020202020204" pitchFamily="34" charset="0"/>
              </a:rPr>
              <a:t>After school - </a:t>
            </a:r>
          </a:p>
          <a:p>
            <a:r>
              <a:rPr lang="en-US" altLang="en-US" sz="2400">
                <a:latin typeface="Century Gothic" panose="020B0502020202020204" pitchFamily="34" charset="0"/>
              </a:rPr>
              <a:t>3:15pm – 4:30pm</a:t>
            </a:r>
          </a:p>
          <a:p>
            <a:endParaRPr lang="en-US" altLang="en-US" sz="2400">
              <a:latin typeface="Century Gothic" panose="020B0502020202020204" pitchFamily="34" charset="0"/>
            </a:endParaRPr>
          </a:p>
          <a:p>
            <a:r>
              <a:rPr lang="en-US" altLang="en-US" sz="2400">
                <a:latin typeface="Century Gothic" panose="020B0502020202020204" pitchFamily="34" charset="0"/>
              </a:rPr>
              <a:t>Then at Hood Park in Ashby until 6pm</a:t>
            </a:r>
          </a:p>
          <a:p>
            <a:endParaRPr lang="en-US" altLang="en-US">
              <a:latin typeface="Comic Sans MS" panose="030F0702030302020204" pitchFamily="66" charset="0"/>
            </a:endParaRPr>
          </a:p>
          <a:p>
            <a:endParaRPr lang="en-US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F9927264-39F2-77B5-56D3-1EFB233CDA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116013" y="1196975"/>
            <a:ext cx="8229601" cy="1143000"/>
          </a:xfrm>
        </p:spPr>
        <p:txBody>
          <a:bodyPr/>
          <a:lstStyle/>
          <a:p>
            <a:pPr eaLnBrk="1" hangingPunct="1"/>
            <a:r>
              <a:rPr lang="en-GB" altLang="en-US" u="sng">
                <a:ln>
                  <a:noFill/>
                </a:ln>
                <a:latin typeface="Century Gothic" panose="020B0502020202020204" pitchFamily="34" charset="0"/>
              </a:rPr>
              <a:t>Autumn Term</a:t>
            </a:r>
          </a:p>
        </p:txBody>
      </p:sp>
      <p:sp>
        <p:nvSpPr>
          <p:cNvPr id="16387" name="Content Placeholder 3">
            <a:extLst>
              <a:ext uri="{FF2B5EF4-FFF2-40B4-BE49-F238E27FC236}">
                <a16:creationId xmlns:a16="http://schemas.microsoft.com/office/drawing/2014/main" id="{14154E04-7310-55DF-467F-02E8405256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1188" y="2565400"/>
            <a:ext cx="8075612" cy="3805238"/>
          </a:xfrm>
        </p:spPr>
        <p:txBody>
          <a:bodyPr rtlCol="0"/>
          <a:lstStyle/>
          <a:p>
            <a:pPr marL="0" indent="0" eaLnBrk="1" fontAlgn="auto" hangingPunct="1">
              <a:buFont typeface="Arial"/>
              <a:buNone/>
              <a:defRPr/>
            </a:pP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pPr eaLnBrk="1" fontAlgn="auto" hangingPunct="1">
              <a:buFont typeface="Arial"/>
              <a:buChar char="•"/>
              <a:defRPr/>
            </a:pPr>
            <a:endParaRPr lang="en-GB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9700" name="Picture 4">
            <a:extLst>
              <a:ext uri="{FF2B5EF4-FFF2-40B4-BE49-F238E27FC236}">
                <a16:creationId xmlns:a16="http://schemas.microsoft.com/office/drawing/2014/main" id="{2E76EC4B-5F27-06C2-8F4A-E81EF0933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612775"/>
            <a:ext cx="29845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Box 1">
            <a:extLst>
              <a:ext uri="{FF2B5EF4-FFF2-40B4-BE49-F238E27FC236}">
                <a16:creationId xmlns:a16="http://schemas.microsoft.com/office/drawing/2014/main" id="{4ACF6895-A209-DDEA-D4FF-EBD34A319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2852738"/>
            <a:ext cx="5903912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altLang="en-US" sz="2400" b="1">
                <a:latin typeface="Century Gothic" panose="020B0502020202020204" pitchFamily="34" charset="0"/>
              </a:rPr>
              <a:t>Monday 24</a:t>
            </a:r>
            <a:r>
              <a:rPr lang="en-US" altLang="en-US" sz="2400" b="1" baseline="30000">
                <a:latin typeface="Century Gothic" panose="020B0502020202020204" pitchFamily="34" charset="0"/>
              </a:rPr>
              <a:t>th</a:t>
            </a:r>
            <a:r>
              <a:rPr lang="en-US" altLang="en-US" sz="2400" b="1">
                <a:latin typeface="Century Gothic" panose="020B0502020202020204" pitchFamily="34" charset="0"/>
              </a:rPr>
              <a:t> August </a:t>
            </a:r>
          </a:p>
          <a:p>
            <a:r>
              <a:rPr lang="en-US" altLang="en-US" sz="2400">
                <a:latin typeface="Century Gothic" panose="020B0502020202020204" pitchFamily="34" charset="0"/>
              </a:rPr>
              <a:t>9 -11:45am</a:t>
            </a:r>
          </a:p>
          <a:p>
            <a:endParaRPr lang="en-US" altLang="en-US" sz="2400">
              <a:latin typeface="Century Gothic" panose="020B0502020202020204" pitchFamily="34" charset="0"/>
            </a:endParaRPr>
          </a:p>
          <a:p>
            <a:r>
              <a:rPr lang="en-US" altLang="en-US" sz="2400" b="1">
                <a:latin typeface="Century Gothic" panose="020B0502020202020204" pitchFamily="34" charset="0"/>
              </a:rPr>
              <a:t>Tuesday 25</a:t>
            </a:r>
            <a:r>
              <a:rPr lang="en-US" altLang="en-US" sz="2400" b="1" baseline="30000">
                <a:latin typeface="Century Gothic" panose="020B0502020202020204" pitchFamily="34" charset="0"/>
              </a:rPr>
              <a:t>th</a:t>
            </a:r>
            <a:r>
              <a:rPr lang="en-US" altLang="en-US" sz="2400" b="1">
                <a:latin typeface="Century Gothic" panose="020B0502020202020204" pitchFamily="34" charset="0"/>
              </a:rPr>
              <a:t> August </a:t>
            </a:r>
          </a:p>
          <a:p>
            <a:r>
              <a:rPr lang="en-US" altLang="en-US" sz="2400">
                <a:latin typeface="Century Gothic" panose="020B0502020202020204" pitchFamily="34" charset="0"/>
              </a:rPr>
              <a:t>9 – 1pm</a:t>
            </a:r>
          </a:p>
          <a:p>
            <a:endParaRPr lang="en-US" altLang="en-US" sz="2400" b="1">
              <a:latin typeface="Century Gothic" panose="020B0502020202020204" pitchFamily="34" charset="0"/>
            </a:endParaRPr>
          </a:p>
          <a:p>
            <a:r>
              <a:rPr lang="en-US" altLang="en-US" sz="2400" b="1">
                <a:latin typeface="Century Gothic" panose="020B0502020202020204" pitchFamily="34" charset="0"/>
              </a:rPr>
              <a:t>Wednesday 26</a:t>
            </a:r>
            <a:r>
              <a:rPr lang="en-US" altLang="en-US" sz="2400" b="1" baseline="30000">
                <a:latin typeface="Century Gothic" panose="020B0502020202020204" pitchFamily="34" charset="0"/>
              </a:rPr>
              <a:t>th</a:t>
            </a:r>
            <a:r>
              <a:rPr lang="en-US" altLang="en-US" sz="2400" b="1">
                <a:latin typeface="Century Gothic" panose="020B0502020202020204" pitchFamily="34" charset="0"/>
              </a:rPr>
              <a:t> August and onwards</a:t>
            </a:r>
          </a:p>
          <a:p>
            <a:r>
              <a:rPr lang="en-US" altLang="en-US" sz="2400">
                <a:latin typeface="Century Gothic" panose="020B0502020202020204" pitchFamily="34" charset="0"/>
              </a:rPr>
              <a:t>Full days – 8:40 – 3:15pm</a:t>
            </a:r>
          </a:p>
          <a:p>
            <a:endParaRPr lang="en-US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C1C39CA4-9C8A-FBAB-2B74-B26DE61387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002588" cy="1066800"/>
          </a:xfrm>
        </p:spPr>
        <p:txBody>
          <a:bodyPr/>
          <a:lstStyle/>
          <a:p>
            <a:pPr eaLnBrk="1" hangingPunct="1"/>
            <a:r>
              <a:rPr lang="en-GB" altLang="en-US">
                <a:ln>
                  <a:noFill/>
                </a:ln>
                <a:latin typeface="Comic Sans MS" panose="030F0702030302020204" pitchFamily="66" charset="0"/>
              </a:rPr>
              <a:t>Any questions?</a:t>
            </a:r>
          </a:p>
        </p:txBody>
      </p:sp>
      <p:sp>
        <p:nvSpPr>
          <p:cNvPr id="30723" name="Content Placeholder 3">
            <a:extLst>
              <a:ext uri="{FF2B5EF4-FFF2-40B4-BE49-F238E27FC236}">
                <a16:creationId xmlns:a16="http://schemas.microsoft.com/office/drawing/2014/main" id="{9A9CC31B-19C5-3086-88EA-186F42346B8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3995738" y="2852738"/>
            <a:ext cx="4824412" cy="338296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>
                <a:latin typeface="Century Gothic" panose="020B0502020202020204" pitchFamily="34" charset="0"/>
                <a:cs typeface="Arial" panose="020B0604020202020204" pitchFamily="34" charset="0"/>
              </a:rPr>
              <a:t>If you think of anything, please ask any of us. We will always endeavour to answer or find out the answer for you.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>
              <a:latin typeface="Comic Sans MS" panose="030F0702030302020204" pitchFamily="66" charset="0"/>
            </a:endParaRPr>
          </a:p>
        </p:txBody>
      </p:sp>
      <p:pic>
        <p:nvPicPr>
          <p:cNvPr id="30724" name="Picture 2" descr="http://smurfitschoolblog.com/wp-content/uploads/2015/10/equipmentprotection3.png">
            <a:extLst>
              <a:ext uri="{FF2B5EF4-FFF2-40B4-BE49-F238E27FC236}">
                <a16:creationId xmlns:a16="http://schemas.microsoft.com/office/drawing/2014/main" id="{FF388FDB-3B5C-94EA-D9D7-DC88BD3FF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84313"/>
            <a:ext cx="4392613" cy="493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2714CD49529F349B60BEEF08E9EDF81" ma:contentTypeVersion="16" ma:contentTypeDescription="Create a new document." ma:contentTypeScope="" ma:versionID="bbf5843326e9262a29f39c94198868f3">
  <xsd:schema xmlns:xsd="http://www.w3.org/2001/XMLSchema" xmlns:xs="http://www.w3.org/2001/XMLSchema" xmlns:p="http://schemas.microsoft.com/office/2006/metadata/properties" xmlns:ns2="ff91489b-6955-4d51-8556-5faa235d1786" xmlns:ns3="4201ece1-b7ef-4dff-828a-51012c81f17e" targetNamespace="http://schemas.microsoft.com/office/2006/metadata/properties" ma:root="true" ma:fieldsID="fde9b2dab8e082480ee2714cc58941c7" ns2:_="" ns3:_="">
    <xsd:import namespace="ff91489b-6955-4d51-8556-5faa235d1786"/>
    <xsd:import namespace="4201ece1-b7ef-4dff-828a-51012c81f17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ObjectDetectorVersions" minOccurs="0"/>
                <xsd:element ref="ns3:MediaLengthInSecond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91489b-6955-4d51-8556-5faa235d178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95c20787-421c-48cd-bd0c-8cb6627e5f1f}" ma:internalName="TaxCatchAll" ma:showField="CatchAllData" ma:web="ff91489b-6955-4d51-8556-5faa235d17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01ece1-b7ef-4dff-828a-51012c81f1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a1a05a3-1e73-4914-8cfa-97c82d605a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f91489b-6955-4d51-8556-5faa235d1786" xsi:nil="true"/>
    <lcf76f155ced4ddcb4097134ff3c332f xmlns="4201ece1-b7ef-4dff-828a-51012c81f17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B06E6DB-BFF8-49E6-8845-7BE07EB1DB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91489b-6955-4d51-8556-5faa235d1786"/>
    <ds:schemaRef ds:uri="4201ece1-b7ef-4dff-828a-51012c81f1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2DD446-D198-4387-B9D0-2291DA0BA7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350730-3733-4581-B9B8-6C635230E782}">
  <ds:schemaRefs>
    <ds:schemaRef ds:uri="http://schemas.microsoft.com/office/2006/metadata/properties"/>
    <ds:schemaRef ds:uri="http://schemas.microsoft.com/office/infopath/2007/PartnerControls"/>
    <ds:schemaRef ds:uri="ff91489b-6955-4d51-8556-5faa235d1786"/>
    <ds:schemaRef ds:uri="4201ece1-b7ef-4dff-828a-51012c81f17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2789</TotalTime>
  <Words>544</Words>
  <Application>Microsoft Office PowerPoint</Application>
  <PresentationFormat>On-screen Show (4:3)</PresentationFormat>
  <Paragraphs>69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Comic Sans MS</vt:lpstr>
      <vt:lpstr>Garamond</vt:lpstr>
      <vt:lpstr>Letterjoin-Air Plus 38</vt:lpstr>
      <vt:lpstr>Organic</vt:lpstr>
      <vt:lpstr>Welcome to Viscount Beaumont’s C of E Primary School</vt:lpstr>
      <vt:lpstr>Who is who?</vt:lpstr>
      <vt:lpstr>The School Day- AM</vt:lpstr>
      <vt:lpstr>Morning Snack</vt:lpstr>
      <vt:lpstr>Lunch Time</vt:lpstr>
      <vt:lpstr>A School Day- PM</vt:lpstr>
      <vt:lpstr>Class Dojo</vt:lpstr>
      <vt:lpstr>Celebrations</vt:lpstr>
      <vt:lpstr>Forest School</vt:lpstr>
      <vt:lpstr>Homework?</vt:lpstr>
      <vt:lpstr>Before and After School Club</vt:lpstr>
      <vt:lpstr>Autumn Term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Viscount Beaumont’s Primary School</dc:title>
  <dc:creator>Louise Drummond</dc:creator>
  <cp:lastModifiedBy>Laura Smith</cp:lastModifiedBy>
  <cp:revision>50</cp:revision>
  <dcterms:created xsi:type="dcterms:W3CDTF">2018-05-22T18:50:42Z</dcterms:created>
  <dcterms:modified xsi:type="dcterms:W3CDTF">2026-09-14T22:09:54Z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0x01010025A09120FD00DB4B964B3FDB604DF984</vt:lpwstr>
  </property>
  <property fmtid="{D5CDD505-2E9C-101B-9397-08002B2CF9AE}" pid="3" name="_activity">
    <vt:lpwstr/>
  </property>
  <property fmtid="{D5CDD505-2E9C-101B-9397-08002B2CF9AE}" pid="4" name="TaxCatchAll">
    <vt:lpwstr/>
  </property>
  <property fmtid="{D5CDD505-2E9C-101B-9397-08002B2CF9AE}" pid="5" name="lcf76f155ced4ddcb4097134ff3c332f">
    <vt:lpwstr/>
  </property>
  <property fmtid="{D5CDD505-2E9C-101B-9397-08002B2CF9AE}" pid="6" name="MediaServiceImageTags">
    <vt:lpwstr/>
  </property>
</Properties>
</file>